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413" r:id="rId3"/>
    <p:sldId id="257" r:id="rId4"/>
    <p:sldId id="415" r:id="rId5"/>
    <p:sldId id="416" r:id="rId6"/>
    <p:sldId id="417" r:id="rId7"/>
    <p:sldId id="414" r:id="rId8"/>
    <p:sldId id="418" r:id="rId9"/>
    <p:sldId id="419" r:id="rId10"/>
    <p:sldId id="423" r:id="rId11"/>
    <p:sldId id="421" r:id="rId12"/>
    <p:sldId id="422" r:id="rId13"/>
    <p:sldId id="424" r:id="rId14"/>
    <p:sldId id="42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27"/>
  </p:normalViewPr>
  <p:slideViewPr>
    <p:cSldViewPr snapToGrid="0" snapToObjects="1">
      <p:cViewPr varScale="1">
        <p:scale>
          <a:sx n="88" d="100"/>
          <a:sy n="88" d="100"/>
        </p:scale>
        <p:origin x="704" y="184"/>
      </p:cViewPr>
      <p:guideLst/>
    </p:cSldViewPr>
  </p:slideViewPr>
  <p:notesTextViewPr>
    <p:cViewPr>
      <p:scale>
        <a:sx n="1" d="1"/>
        <a:sy n="1" d="1"/>
      </p:scale>
      <p:origin x="0" y="0"/>
    </p:cViewPr>
  </p:notesTextViewPr>
  <p:notesViewPr>
    <p:cSldViewPr snapToGrid="0" snapToObjects="1">
      <p:cViewPr>
        <p:scale>
          <a:sx n="185" d="100"/>
          <a:sy n="185" d="100"/>
        </p:scale>
        <p:origin x="840" y="-310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90E87-0810-8840-AB52-5B90ECD140EB}" type="datetimeFigureOut">
              <a:rPr lang="en-US" smtClean="0"/>
              <a:t>7/10/19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76D8D-DEA9-9345-A483-B7917204BC55}" type="slidenum">
              <a:rPr lang="en-US" smtClean="0"/>
              <a:t>‹#›</a:t>
            </a:fld>
            <a:endParaRPr lang="en-US"/>
          </a:p>
        </p:txBody>
      </p:sp>
    </p:spTree>
    <p:extLst>
      <p:ext uri="{BB962C8B-B14F-4D97-AF65-F5344CB8AC3E}">
        <p14:creationId xmlns:p14="http://schemas.microsoft.com/office/powerpoint/2010/main" val="234939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976D8D-DEA9-9345-A483-B7917204BC55}" type="slidenum">
              <a:rPr lang="en-US" smtClean="0"/>
              <a:t>1</a:t>
            </a:fld>
            <a:endParaRPr lang="en-US"/>
          </a:p>
        </p:txBody>
      </p:sp>
    </p:spTree>
    <p:extLst>
      <p:ext uri="{BB962C8B-B14F-4D97-AF65-F5344CB8AC3E}">
        <p14:creationId xmlns:p14="http://schemas.microsoft.com/office/powerpoint/2010/main" val="51924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Brings </a:t>
            </a:r>
            <a:r>
              <a:rPr lang="en-US" dirty="0"/>
              <a:t>together key stakeholders: librarians, journalists, media educators and young people</a:t>
            </a:r>
          </a:p>
          <a:p>
            <a:r>
              <a:rPr lang="en-US" u="sng" dirty="0"/>
              <a:t>Workshops </a:t>
            </a:r>
            <a:r>
              <a:rPr lang="en-US" dirty="0"/>
              <a:t>in London a forum to listen and to share ideas</a:t>
            </a:r>
          </a:p>
          <a:p>
            <a:r>
              <a:rPr lang="en-US" u="sng" dirty="0"/>
              <a:t>Output</a:t>
            </a:r>
            <a:r>
              <a:rPr lang="en-US" dirty="0"/>
              <a:t> = a resilience toolkit that is open access</a:t>
            </a:r>
            <a:r>
              <a:rPr lang="en-US" dirty="0" smtClean="0"/>
              <a:t>.</a:t>
            </a:r>
          </a:p>
          <a:p>
            <a:endParaRPr lang="en-US" dirty="0"/>
          </a:p>
          <a:p>
            <a:r>
              <a:rPr lang="en-US" dirty="0" smtClean="0"/>
              <a:t>     = Website with sections that I will aim to give brief insight to work that we did:</a:t>
            </a:r>
          </a:p>
          <a:p>
            <a:r>
              <a:rPr lang="en-US" dirty="0" smtClean="0"/>
              <a:t>Field Review</a:t>
            </a:r>
          </a:p>
          <a:p>
            <a:r>
              <a:rPr lang="en-US" dirty="0" smtClean="0"/>
              <a:t>Workshops</a:t>
            </a:r>
          </a:p>
          <a:p>
            <a:r>
              <a:rPr lang="en-US" dirty="0" smtClean="0"/>
              <a:t>Toolkit – multi stakeholder media literacy resources</a:t>
            </a:r>
          </a:p>
          <a:p>
            <a:r>
              <a:rPr lang="en-US" dirty="0" smtClean="0"/>
              <a:t>Book: ‘Fake News vs Media Literacy’: Travels in a False Binary.</a:t>
            </a:r>
          </a:p>
          <a:p>
            <a:endParaRPr lang="en-US" dirty="0" smtClean="0"/>
          </a:p>
        </p:txBody>
      </p:sp>
      <p:sp>
        <p:nvSpPr>
          <p:cNvPr id="4" name="Slide Number Placeholder 3"/>
          <p:cNvSpPr>
            <a:spLocks noGrp="1"/>
          </p:cNvSpPr>
          <p:nvPr>
            <p:ph type="sldNum" sz="quarter" idx="5"/>
          </p:nvPr>
        </p:nvSpPr>
        <p:spPr/>
        <p:txBody>
          <a:bodyPr/>
          <a:lstStyle/>
          <a:p>
            <a:fld id="{1D976D8D-DEA9-9345-A483-B7917204BC55}" type="slidenum">
              <a:rPr lang="en-US" smtClean="0"/>
              <a:t>2</a:t>
            </a:fld>
            <a:endParaRPr lang="en-US"/>
          </a:p>
        </p:txBody>
      </p:sp>
    </p:spTree>
    <p:extLst>
      <p:ext uri="{BB962C8B-B14F-4D97-AF65-F5344CB8AC3E}">
        <p14:creationId xmlns:p14="http://schemas.microsoft.com/office/powerpoint/2010/main" val="4004834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FIELD REVIEW:</a:t>
            </a:r>
          </a:p>
          <a:p>
            <a:r>
              <a:rPr lang="en-US" dirty="0" smtClean="0"/>
              <a:t>Broken </a:t>
            </a:r>
            <a:r>
              <a:rPr lang="en-US" dirty="0"/>
              <a:t>state of news and news consumption – </a:t>
            </a:r>
            <a:r>
              <a:rPr lang="en-US" dirty="0" err="1"/>
              <a:t>Rusbridger</a:t>
            </a:r>
            <a:endParaRPr lang="en-US" dirty="0"/>
          </a:p>
          <a:p>
            <a:endParaRPr lang="en-US" dirty="0"/>
          </a:p>
          <a:p>
            <a:r>
              <a:rPr lang="en-US" dirty="0"/>
              <a:t>For journalists: A different type of last chance saloon – not self-inflicted, largely external.</a:t>
            </a:r>
          </a:p>
          <a:p>
            <a:endParaRPr lang="en-US" dirty="0"/>
          </a:p>
          <a:p>
            <a:r>
              <a:rPr lang="en-US" dirty="0"/>
              <a:t>For media literacy/educators: Bulger in US  is a starting point for project – this project emanates from the leverage described here.</a:t>
            </a:r>
          </a:p>
          <a:p>
            <a:endParaRPr lang="en-US" dirty="0"/>
          </a:p>
          <a:p>
            <a:r>
              <a:rPr lang="en-US" dirty="0"/>
              <a:t>UK – calls for a more ‘joined up approach’ to media literacy in context of disinformation (Media Education Association).</a:t>
            </a:r>
          </a:p>
          <a:p>
            <a:endParaRPr lang="en-US" dirty="0"/>
          </a:p>
          <a:p>
            <a:endParaRPr lang="en-US" dirty="0"/>
          </a:p>
        </p:txBody>
      </p:sp>
      <p:sp>
        <p:nvSpPr>
          <p:cNvPr id="4" name="Slide Number Placeholder 3"/>
          <p:cNvSpPr>
            <a:spLocks noGrp="1"/>
          </p:cNvSpPr>
          <p:nvPr>
            <p:ph type="sldNum" sz="quarter" idx="5"/>
          </p:nvPr>
        </p:nvSpPr>
        <p:spPr/>
        <p:txBody>
          <a:bodyPr/>
          <a:lstStyle/>
          <a:p>
            <a:fld id="{1D976D8D-DEA9-9345-A483-B7917204BC55}" type="slidenum">
              <a:rPr lang="en-US" smtClean="0"/>
              <a:t>3</a:t>
            </a:fld>
            <a:endParaRPr lang="en-US"/>
          </a:p>
        </p:txBody>
      </p:sp>
    </p:spTree>
    <p:extLst>
      <p:ext uri="{BB962C8B-B14F-4D97-AF65-F5344CB8AC3E}">
        <p14:creationId xmlns:p14="http://schemas.microsoft.com/office/powerpoint/2010/main" val="196449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UK report published in 2019 – polarizing effect of fake news unlikely to recede – responsibility placed on big tech companies. Highlighted the need for </a:t>
            </a:r>
            <a:r>
              <a:rPr lang="en-US" b="1" dirty="0"/>
              <a:t>agency </a:t>
            </a:r>
            <a:r>
              <a:rPr lang="en-US" dirty="0"/>
              <a:t>and </a:t>
            </a:r>
            <a:r>
              <a:rPr lang="en-US" b="1" dirty="0"/>
              <a:t>voice</a:t>
            </a:r>
            <a:r>
              <a:rPr lang="en-US" dirty="0"/>
              <a:t> – themes that ran through the workshops</a:t>
            </a:r>
          </a:p>
          <a:p>
            <a:endParaRPr lang="en-US" dirty="0"/>
          </a:p>
          <a:p>
            <a:r>
              <a:rPr lang="en-US" dirty="0"/>
              <a:t>S</a:t>
            </a:r>
            <a:r>
              <a:rPr lang="en-US" dirty="0" smtClean="0"/>
              <a:t>tatus </a:t>
            </a:r>
            <a:r>
              <a:rPr lang="en-US" dirty="0"/>
              <a:t>of fake news discursively framed:</a:t>
            </a:r>
          </a:p>
          <a:p>
            <a:pPr marL="171450" indent="-171450">
              <a:buFontTx/>
              <a:buChar char="-"/>
            </a:pPr>
            <a:r>
              <a:rPr lang="en-US" dirty="0"/>
              <a:t>European Commission highlights work of news </a:t>
            </a:r>
            <a:r>
              <a:rPr lang="en-US" dirty="0" err="1"/>
              <a:t>organisations</a:t>
            </a:r>
            <a:r>
              <a:rPr lang="en-US" dirty="0"/>
              <a:t> in verification</a:t>
            </a:r>
          </a:p>
          <a:p>
            <a:pPr marL="171450" indent="-171450">
              <a:buFontTx/>
              <a:buChar char="-"/>
            </a:pPr>
            <a:r>
              <a:rPr lang="en-US" dirty="0"/>
              <a:t>Insider narratives: is there any longer a common idea of what journalism is?</a:t>
            </a:r>
          </a:p>
          <a:p>
            <a:pPr marL="171450" indent="-171450">
              <a:buFontTx/>
              <a:buChar char="-"/>
            </a:pPr>
            <a:r>
              <a:rPr lang="en-US" dirty="0"/>
              <a:t>Searing critique – journalism is the problem.</a:t>
            </a:r>
          </a:p>
          <a:p>
            <a:pPr marL="171450" indent="-171450">
              <a:buFontTx/>
              <a:buChar char="-"/>
            </a:pPr>
            <a:endParaRPr lang="en-US" dirty="0"/>
          </a:p>
          <a:p>
            <a:pPr marL="17145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1D976D8D-DEA9-9345-A483-B7917204BC55}" type="slidenum">
              <a:rPr lang="en-US" smtClean="0"/>
              <a:t>4</a:t>
            </a:fld>
            <a:endParaRPr lang="en-US"/>
          </a:p>
        </p:txBody>
      </p:sp>
    </p:spTree>
    <p:extLst>
      <p:ext uri="{BB962C8B-B14F-4D97-AF65-F5344CB8AC3E}">
        <p14:creationId xmlns:p14="http://schemas.microsoft.com/office/powerpoint/2010/main" val="390114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p>
          <a:p>
            <a:endParaRPr lang="en-US" dirty="0"/>
          </a:p>
          <a:p>
            <a:r>
              <a:rPr lang="en-US" dirty="0"/>
              <a:t>We acknowledged that Fake News is a problematic term – often a ‘catch all’ and symptomatic of broader trends – also based on assumption that we are rational beings .. We don’t (fantasy, emotion </a:t>
            </a:r>
            <a:r>
              <a:rPr lang="en-US" dirty="0" smtClean="0"/>
              <a:t>etc.,) </a:t>
            </a:r>
            <a:r>
              <a:rPr lang="en-US" dirty="0"/>
              <a:t>as Buckingham highlights.</a:t>
            </a:r>
          </a:p>
          <a:p>
            <a:endParaRPr lang="en-US" dirty="0"/>
          </a:p>
          <a:p>
            <a:r>
              <a:rPr lang="en-US" dirty="0"/>
              <a:t>Bradshaw offers 3 main sites of conflict: </a:t>
            </a:r>
          </a:p>
          <a:p>
            <a:r>
              <a:rPr lang="en-US" b="1" dirty="0"/>
              <a:t>commercial</a:t>
            </a:r>
            <a:r>
              <a:rPr lang="en-US" dirty="0"/>
              <a:t> – news </a:t>
            </a:r>
            <a:r>
              <a:rPr lang="en-US" dirty="0" err="1"/>
              <a:t>organisations</a:t>
            </a:r>
            <a:r>
              <a:rPr lang="en-US" dirty="0"/>
              <a:t> battle to survive in face of mobile first; </a:t>
            </a:r>
          </a:p>
          <a:p>
            <a:r>
              <a:rPr lang="en-US" b="1" dirty="0"/>
              <a:t>political</a:t>
            </a:r>
            <a:r>
              <a:rPr lang="en-US" dirty="0"/>
              <a:t> (Russian interference and role of big tech);making verification the concern of everyone; </a:t>
            </a:r>
          </a:p>
          <a:p>
            <a:r>
              <a:rPr lang="en-US" b="1" dirty="0"/>
              <a:t>cultural </a:t>
            </a:r>
            <a:r>
              <a:rPr lang="en-US" dirty="0"/>
              <a:t>– the war for attention</a:t>
            </a:r>
          </a:p>
          <a:p>
            <a:endParaRPr lang="en-US" dirty="0"/>
          </a:p>
          <a:p>
            <a:r>
              <a:rPr lang="en-US" dirty="0"/>
              <a:t>This is where media literacy and journalism education have a role to play – radical rethink </a:t>
            </a:r>
          </a:p>
          <a:p>
            <a:endParaRPr lang="en-US" dirty="0"/>
          </a:p>
          <a:p>
            <a:r>
              <a:rPr lang="en-US" dirty="0"/>
              <a:t>Lots of war metaphors and battle terminology: problem is positioning journalism as solution when the industry is itself in crisis (Reuters debate).</a:t>
            </a:r>
          </a:p>
          <a:p>
            <a:endParaRPr lang="en-US" dirty="0"/>
          </a:p>
        </p:txBody>
      </p:sp>
      <p:sp>
        <p:nvSpPr>
          <p:cNvPr id="4" name="Slide Number Placeholder 3"/>
          <p:cNvSpPr>
            <a:spLocks noGrp="1"/>
          </p:cNvSpPr>
          <p:nvPr>
            <p:ph type="sldNum" sz="quarter" idx="5"/>
          </p:nvPr>
        </p:nvSpPr>
        <p:spPr/>
        <p:txBody>
          <a:bodyPr/>
          <a:lstStyle/>
          <a:p>
            <a:fld id="{1D976D8D-DEA9-9345-A483-B7917204BC55}" type="slidenum">
              <a:rPr lang="en-US" smtClean="0"/>
              <a:t>5</a:t>
            </a:fld>
            <a:endParaRPr lang="en-US"/>
          </a:p>
        </p:txBody>
      </p:sp>
    </p:spTree>
    <p:extLst>
      <p:ext uri="{BB962C8B-B14F-4D97-AF65-F5344CB8AC3E}">
        <p14:creationId xmlns:p14="http://schemas.microsoft.com/office/powerpoint/2010/main" val="2837780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Agentive and dynamic and with a civic purpose</a:t>
            </a:r>
          </a:p>
        </p:txBody>
      </p:sp>
      <p:sp>
        <p:nvSpPr>
          <p:cNvPr id="4" name="Slide Number Placeholder 3"/>
          <p:cNvSpPr>
            <a:spLocks noGrp="1"/>
          </p:cNvSpPr>
          <p:nvPr>
            <p:ph type="sldNum" sz="quarter" idx="5"/>
          </p:nvPr>
        </p:nvSpPr>
        <p:spPr/>
        <p:txBody>
          <a:bodyPr/>
          <a:lstStyle/>
          <a:p>
            <a:fld id="{1D976D8D-DEA9-9345-A483-B7917204BC55}" type="slidenum">
              <a:rPr lang="en-US" smtClean="0"/>
              <a:t>6</a:t>
            </a:fld>
            <a:endParaRPr lang="en-US"/>
          </a:p>
        </p:txBody>
      </p:sp>
    </p:spTree>
    <p:extLst>
      <p:ext uri="{BB962C8B-B14F-4D97-AF65-F5344CB8AC3E}">
        <p14:creationId xmlns:p14="http://schemas.microsoft.com/office/powerpoint/2010/main" val="131538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Trust a key discursive marker in social challenges around media literacy and loaded term that is fraught with assumptions</a:t>
            </a:r>
          </a:p>
          <a:p>
            <a:endParaRPr lang="en-US"/>
          </a:p>
          <a:p>
            <a:r>
              <a:rPr lang="en-US"/>
              <a:t>Tensions permeated the workshops – Julian and I both stand at intersection of the debate (media lit/journo </a:t>
            </a:r>
            <a:r>
              <a:rPr lang="en-US" err="1"/>
              <a:t>ed</a:t>
            </a:r>
            <a:r>
              <a:rPr lang="en-US"/>
              <a:t>) so hoped to mine a balanced assessment/route through</a:t>
            </a:r>
          </a:p>
        </p:txBody>
      </p:sp>
      <p:sp>
        <p:nvSpPr>
          <p:cNvPr id="4" name="Slide Number Placeholder 3"/>
          <p:cNvSpPr>
            <a:spLocks noGrp="1"/>
          </p:cNvSpPr>
          <p:nvPr>
            <p:ph type="sldNum" sz="quarter" idx="5"/>
          </p:nvPr>
        </p:nvSpPr>
        <p:spPr/>
        <p:txBody>
          <a:bodyPr/>
          <a:lstStyle/>
          <a:p>
            <a:fld id="{1D976D8D-DEA9-9345-A483-B7917204BC55}" type="slidenum">
              <a:rPr lang="en-US" smtClean="0"/>
              <a:t>7</a:t>
            </a:fld>
            <a:endParaRPr lang="en-US"/>
          </a:p>
        </p:txBody>
      </p:sp>
    </p:spTree>
    <p:extLst>
      <p:ext uri="{BB962C8B-B14F-4D97-AF65-F5344CB8AC3E}">
        <p14:creationId xmlns:p14="http://schemas.microsoft.com/office/powerpoint/2010/main" val="556869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Aims of workshop</a:t>
            </a:r>
          </a:p>
        </p:txBody>
      </p:sp>
      <p:sp>
        <p:nvSpPr>
          <p:cNvPr id="4" name="Slide Number Placeholder 3"/>
          <p:cNvSpPr>
            <a:spLocks noGrp="1"/>
          </p:cNvSpPr>
          <p:nvPr>
            <p:ph type="sldNum" sz="quarter" idx="5"/>
          </p:nvPr>
        </p:nvSpPr>
        <p:spPr/>
        <p:txBody>
          <a:bodyPr/>
          <a:lstStyle/>
          <a:p>
            <a:fld id="{1D976D8D-DEA9-9345-A483-B7917204BC55}" type="slidenum">
              <a:rPr lang="en-US" smtClean="0"/>
              <a:t>8</a:t>
            </a:fld>
            <a:endParaRPr lang="en-US"/>
          </a:p>
        </p:txBody>
      </p:sp>
    </p:spTree>
    <p:extLst>
      <p:ext uri="{BB962C8B-B14F-4D97-AF65-F5344CB8AC3E}">
        <p14:creationId xmlns:p14="http://schemas.microsoft.com/office/powerpoint/2010/main" val="902705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76D8D-DEA9-9345-A483-B7917204BC55}" type="slidenum">
              <a:rPr lang="en-US" smtClean="0"/>
              <a:t>11</a:t>
            </a:fld>
            <a:endParaRPr lang="en-US"/>
          </a:p>
        </p:txBody>
      </p:sp>
    </p:spTree>
    <p:extLst>
      <p:ext uri="{BB962C8B-B14F-4D97-AF65-F5344CB8AC3E}">
        <p14:creationId xmlns:p14="http://schemas.microsoft.com/office/powerpoint/2010/main" val="58614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7/10/19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7/10/19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7/10/19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7/10/19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7/10/19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7/10/19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7/10/19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7/10/19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7/10/19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7/10/19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7/10/19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fowler-watt@bournemouth.ac.uk" TargetMode="External"/><Relationship Id="rId4" Type="http://schemas.openxmlformats.org/officeDocument/2006/relationships/hyperlink" Target="mailto:jmcdougall@bournemouth.ac.uk"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mlfn.cemp.ac.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80/11356405.2019.1603814" TargetMode="External"/><Relationship Id="rId4" Type="http://schemas.openxmlformats.org/officeDocument/2006/relationships/hyperlink" Target="https://davidbuckingham.net/2019/02/27/beyond-fake-news-disinformation-and-digital-literacy/" TargetMode="External"/><Relationship Id="rId5" Type="http://schemas.openxmlformats.org/officeDocument/2006/relationships/hyperlink" Target="https://davidbuckingham.net/2019/03/12/how-much-trust-in-media-do-we-need/" TargetMode="External"/><Relationship Id="rId6" Type="http://schemas.openxmlformats.org/officeDocument/2006/relationships/hyperlink" Target="NULL" TargetMode="External"/><Relationship Id="rId7" Type="http://schemas.openxmlformats.org/officeDocument/2006/relationships/hyperlink" Target="https://publications.parliament.uk/pa/cm201719/cmselect/cmcumeds/1791/1791.pdf" TargetMode="External"/><Relationship Id="rId8" Type="http://schemas.openxmlformats.org/officeDocument/2006/relationships/hyperlink" Target="http://www.unesco.org/new/fileadmin/MULTIMEDIA/HQ/CI/CI/pdf/Events/riga_recommendations_on_media_and_information_literacy.pdf" TargetMode="External"/><Relationship Id="rId9" Type="http://schemas.openxmlformats.org/officeDocument/2006/relationships/image" Target="../media/image2.png"/><Relationship Id="rId10"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davidbuckingham.net/2017/07/16/the-strangulation-of-media-stud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25C8E5-3B52-204D-BAD5-797463E1DCFD}"/>
              </a:ext>
            </a:extLst>
          </p:cNvPr>
          <p:cNvSpPr>
            <a:spLocks noGrp="1"/>
          </p:cNvSpPr>
          <p:nvPr>
            <p:ph type="ctrTitle"/>
          </p:nvPr>
        </p:nvSpPr>
        <p:spPr>
          <a:xfrm>
            <a:off x="795964" y="1783080"/>
            <a:ext cx="4594642" cy="2214154"/>
          </a:xfrm>
        </p:spPr>
        <p:txBody>
          <a:bodyPr>
            <a:normAutofit/>
          </a:bodyPr>
          <a:lstStyle/>
          <a:p>
            <a:r>
              <a:rPr lang="en-US" sz="2200" b="1" dirty="0"/>
              <a:t>Media literacy vs Fake news: </a:t>
            </a:r>
            <a:br>
              <a:rPr lang="en-US" sz="2200" b="1" dirty="0"/>
            </a:br>
            <a:r>
              <a:rPr lang="en-US" sz="2200" b="1" dirty="0"/>
              <a:t>critical thinking, resilience and civic engagement</a:t>
            </a:r>
          </a:p>
        </p:txBody>
      </p:sp>
      <p:sp>
        <p:nvSpPr>
          <p:cNvPr id="3" name="Subtitle 2">
            <a:extLst>
              <a:ext uri="{FF2B5EF4-FFF2-40B4-BE49-F238E27FC236}">
                <a16:creationId xmlns:a16="http://schemas.microsoft.com/office/drawing/2014/main" xmlns="" id="{FF410B90-2E8B-AF49-BC3F-FBF77F574C9E}"/>
              </a:ext>
            </a:extLst>
          </p:cNvPr>
          <p:cNvSpPr>
            <a:spLocks noGrp="1"/>
          </p:cNvSpPr>
          <p:nvPr>
            <p:ph type="subTitle" idx="1"/>
          </p:nvPr>
        </p:nvSpPr>
        <p:spPr>
          <a:xfrm>
            <a:off x="1148614" y="4352543"/>
            <a:ext cx="3989443" cy="2309513"/>
          </a:xfrm>
        </p:spPr>
        <p:txBody>
          <a:bodyPr>
            <a:normAutofit/>
          </a:bodyPr>
          <a:lstStyle/>
          <a:p>
            <a:pPr>
              <a:lnSpc>
                <a:spcPct val="90000"/>
              </a:lnSpc>
            </a:pPr>
            <a:endParaRPr lang="en-US" sz="900" dirty="0"/>
          </a:p>
          <a:p>
            <a:pPr>
              <a:lnSpc>
                <a:spcPct val="90000"/>
              </a:lnSpc>
            </a:pPr>
            <a:r>
              <a:rPr lang="en-US" sz="1600" dirty="0" err="1">
                <a:solidFill>
                  <a:srgbClr val="0070C0"/>
                </a:solidFill>
              </a:rPr>
              <a:t>Dr</a:t>
            </a:r>
            <a:r>
              <a:rPr lang="en-US" sz="1600" dirty="0">
                <a:solidFill>
                  <a:srgbClr val="0070C0"/>
                </a:solidFill>
              </a:rPr>
              <a:t> Karen </a:t>
            </a:r>
            <a:r>
              <a:rPr lang="en-US" sz="1600" dirty="0" smtClean="0">
                <a:solidFill>
                  <a:srgbClr val="0070C0"/>
                </a:solidFill>
              </a:rPr>
              <a:t>Fowler-Watt</a:t>
            </a:r>
          </a:p>
          <a:p>
            <a:pPr>
              <a:lnSpc>
                <a:spcPct val="90000"/>
              </a:lnSpc>
            </a:pPr>
            <a:r>
              <a:rPr lang="en-US" sz="1600" dirty="0" smtClean="0">
                <a:solidFill>
                  <a:srgbClr val="0070C0"/>
                </a:solidFill>
              </a:rPr>
              <a:t>Prof Julian McDougall</a:t>
            </a:r>
            <a:endParaRPr lang="en-US" sz="1600" dirty="0">
              <a:solidFill>
                <a:srgbClr val="0070C0"/>
              </a:solidFill>
            </a:endParaRPr>
          </a:p>
          <a:p>
            <a:pPr>
              <a:lnSpc>
                <a:spcPct val="90000"/>
              </a:lnSpc>
            </a:pPr>
            <a:r>
              <a:rPr lang="en-US" sz="1600" dirty="0">
                <a:solidFill>
                  <a:srgbClr val="0070C0"/>
                </a:solidFill>
              </a:rPr>
              <a:t>Bournemouth University, UK</a:t>
            </a:r>
            <a:r>
              <a:rPr lang="en-US" sz="1600" dirty="0" smtClean="0">
                <a:solidFill>
                  <a:srgbClr val="0070C0"/>
                </a:solidFill>
              </a:rPr>
              <a:t>.</a:t>
            </a:r>
            <a:endParaRPr lang="en-US" sz="1600" dirty="0">
              <a:solidFill>
                <a:srgbClr val="0070C0"/>
              </a:solidFill>
            </a:endParaRPr>
          </a:p>
          <a:p>
            <a:pPr>
              <a:lnSpc>
                <a:spcPct val="90000"/>
              </a:lnSpc>
            </a:pPr>
            <a:r>
              <a:rPr lang="en-US" sz="1600" dirty="0" smtClean="0">
                <a:solidFill>
                  <a:srgbClr val="0070C0"/>
                </a:solidFill>
                <a:hlinkClick r:id="rId3"/>
              </a:rPr>
              <a:t>kfowler-watt@bournemouth.ac.uk</a:t>
            </a:r>
            <a:endParaRPr lang="en-US" sz="1600" dirty="0" smtClean="0">
              <a:solidFill>
                <a:srgbClr val="0070C0"/>
              </a:solidFill>
            </a:endParaRPr>
          </a:p>
          <a:p>
            <a:pPr>
              <a:lnSpc>
                <a:spcPct val="90000"/>
              </a:lnSpc>
            </a:pPr>
            <a:r>
              <a:rPr lang="en-US" sz="1600" dirty="0" smtClean="0">
                <a:solidFill>
                  <a:srgbClr val="0070C0"/>
                </a:solidFill>
                <a:hlinkClick r:id="rId4"/>
              </a:rPr>
              <a:t>jmcdougall@bournemouth.ac.uk</a:t>
            </a:r>
            <a:endParaRPr lang="en-US" sz="1600" dirty="0" smtClean="0">
              <a:solidFill>
                <a:srgbClr val="0070C0"/>
              </a:solidFill>
            </a:endParaRPr>
          </a:p>
          <a:p>
            <a:pPr>
              <a:lnSpc>
                <a:spcPct val="90000"/>
              </a:lnSpc>
            </a:pPr>
            <a:endParaRPr lang="en-US" sz="1900" dirty="0">
              <a:solidFill>
                <a:srgbClr val="0070C0"/>
              </a:solidFill>
            </a:endParaRPr>
          </a:p>
        </p:txBody>
      </p:sp>
      <p:sp>
        <p:nvSpPr>
          <p:cNvPr id="11" name="Rectangle 10">
            <a:extLst>
              <a:ext uri="{FF2B5EF4-FFF2-40B4-BE49-F238E27FC236}">
                <a16:creationId xmlns:a16="http://schemas.microsoft.com/office/drawing/2014/main" xmlns="" id="{2F0F143B-3981-4FC2-BB15-0C58676334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9"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D812F8AD-8163-C94B-AB42-11FB1462012A}"/>
              </a:ext>
            </a:extLst>
          </p:cNvPr>
          <p:cNvPicPr>
            <a:picLocks noChangeAspect="1"/>
          </p:cNvPicPr>
          <p:nvPr/>
        </p:nvPicPr>
        <p:blipFill>
          <a:blip r:embed="rId5"/>
          <a:stretch>
            <a:fillRect/>
          </a:stretch>
        </p:blipFill>
        <p:spPr>
          <a:xfrm>
            <a:off x="7898384" y="640080"/>
            <a:ext cx="2488182" cy="2544223"/>
          </a:xfrm>
          <a:prstGeom prst="rect">
            <a:avLst/>
          </a:prstGeom>
        </p:spPr>
      </p:pic>
      <p:pic>
        <p:nvPicPr>
          <p:cNvPr id="6" name="Picture 5">
            <a:extLst>
              <a:ext uri="{FF2B5EF4-FFF2-40B4-BE49-F238E27FC236}">
                <a16:creationId xmlns:a16="http://schemas.microsoft.com/office/drawing/2014/main" xmlns="" id="{650F227E-3B20-5E46-8061-AF869CC364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70383" y="3671316"/>
            <a:ext cx="2344184" cy="2338324"/>
          </a:xfrm>
          <a:prstGeom prst="rect">
            <a:avLst/>
          </a:prstGeom>
        </p:spPr>
      </p:pic>
    </p:spTree>
    <p:extLst>
      <p:ext uri="{BB962C8B-B14F-4D97-AF65-F5344CB8AC3E}">
        <p14:creationId xmlns:p14="http://schemas.microsoft.com/office/powerpoint/2010/main" val="438480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A51F20-5B13-0244-828C-47FD16FB4020}"/>
              </a:ext>
            </a:extLst>
          </p:cNvPr>
          <p:cNvSpPr>
            <a:spLocks noGrp="1"/>
          </p:cNvSpPr>
          <p:nvPr>
            <p:ph type="title"/>
          </p:nvPr>
        </p:nvSpPr>
        <p:spPr>
          <a:xfrm>
            <a:off x="2554514" y="232230"/>
            <a:ext cx="5370286" cy="804090"/>
          </a:xfrm>
        </p:spPr>
        <p:txBody>
          <a:bodyPr>
            <a:normAutofit/>
          </a:bodyPr>
          <a:lstStyle/>
          <a:p>
            <a:r>
              <a:rPr lang="en-US"/>
              <a:t>Contributions I</a:t>
            </a:r>
          </a:p>
        </p:txBody>
      </p:sp>
      <p:sp>
        <p:nvSpPr>
          <p:cNvPr id="3" name="Content Placeholder 2">
            <a:extLst>
              <a:ext uri="{FF2B5EF4-FFF2-40B4-BE49-F238E27FC236}">
                <a16:creationId xmlns:a16="http://schemas.microsoft.com/office/drawing/2014/main" xmlns="" id="{B6229361-F91C-DA44-B3DF-A325F0D8A413}"/>
              </a:ext>
            </a:extLst>
          </p:cNvPr>
          <p:cNvSpPr>
            <a:spLocks noGrp="1"/>
          </p:cNvSpPr>
          <p:nvPr>
            <p:ph idx="1"/>
          </p:nvPr>
        </p:nvSpPr>
        <p:spPr>
          <a:xfrm>
            <a:off x="333829" y="1204686"/>
            <a:ext cx="10943771" cy="5515428"/>
          </a:xfrm>
        </p:spPr>
        <p:txBody>
          <a:bodyPr>
            <a:normAutofit/>
          </a:bodyPr>
          <a:lstStyle/>
          <a:p>
            <a:pPr>
              <a:lnSpc>
                <a:spcPct val="90000"/>
              </a:lnSpc>
            </a:pPr>
            <a:r>
              <a:rPr lang="en-US" dirty="0" err="1"/>
              <a:t>i</a:t>
            </a:r>
            <a:r>
              <a:rPr lang="en-US" dirty="0"/>
              <a:t>) </a:t>
            </a:r>
            <a:r>
              <a:rPr lang="en-US" u="sng" dirty="0"/>
              <a:t>Sources of news and trustworthiness:</a:t>
            </a:r>
          </a:p>
          <a:p>
            <a:pPr lvl="1">
              <a:lnSpc>
                <a:spcPct val="90000"/>
              </a:lnSpc>
            </a:pPr>
            <a:r>
              <a:rPr lang="en-US" sz="1800" dirty="0"/>
              <a:t>A </a:t>
            </a:r>
            <a:r>
              <a:rPr lang="en-US" sz="1800" b="1" dirty="0"/>
              <a:t>range</a:t>
            </a:r>
            <a:r>
              <a:rPr lang="en-US" sz="1800" dirty="0"/>
              <a:t> of sources with </a:t>
            </a:r>
            <a:r>
              <a:rPr lang="en-US" sz="1800" b="1" dirty="0"/>
              <a:t>no agenda</a:t>
            </a:r>
          </a:p>
          <a:p>
            <a:pPr lvl="1">
              <a:lnSpc>
                <a:spcPct val="90000"/>
              </a:lnSpc>
            </a:pPr>
            <a:r>
              <a:rPr lang="en-US" sz="1800" dirty="0"/>
              <a:t>Differing views on </a:t>
            </a:r>
            <a:r>
              <a:rPr lang="en-US" sz="1800" b="1" dirty="0"/>
              <a:t>social media</a:t>
            </a:r>
          </a:p>
          <a:p>
            <a:pPr lvl="1">
              <a:lnSpc>
                <a:spcPct val="90000"/>
              </a:lnSpc>
            </a:pPr>
            <a:r>
              <a:rPr lang="en-US" sz="1800" b="1" dirty="0"/>
              <a:t>Personal/known:</a:t>
            </a:r>
            <a:r>
              <a:rPr lang="en-US" sz="1800" dirty="0"/>
              <a:t> </a:t>
            </a:r>
            <a:r>
              <a:rPr lang="en-US" sz="1800" i="1" dirty="0"/>
              <a:t>‘when I know where that person is coming from I can engage with it’</a:t>
            </a:r>
            <a:r>
              <a:rPr lang="en-US" sz="1800" dirty="0"/>
              <a:t> (media educator)</a:t>
            </a:r>
          </a:p>
          <a:p>
            <a:pPr lvl="1">
              <a:lnSpc>
                <a:spcPct val="90000"/>
              </a:lnSpc>
            </a:pPr>
            <a:r>
              <a:rPr lang="en-US" sz="1800" dirty="0"/>
              <a:t>Individuals who are ‘</a:t>
            </a:r>
            <a:r>
              <a:rPr lang="en-US" sz="1800" i="1" dirty="0"/>
              <a:t>verifiable as a primary source’</a:t>
            </a:r>
            <a:r>
              <a:rPr lang="en-US" sz="1800" dirty="0"/>
              <a:t> (student)</a:t>
            </a:r>
          </a:p>
          <a:p>
            <a:pPr lvl="1">
              <a:lnSpc>
                <a:spcPct val="90000"/>
              </a:lnSpc>
            </a:pPr>
            <a:r>
              <a:rPr lang="en-US" sz="1800" dirty="0" err="1"/>
              <a:t>Sceptical</a:t>
            </a:r>
            <a:r>
              <a:rPr lang="en-US" sz="1800" dirty="0"/>
              <a:t> and generally untrusting</a:t>
            </a:r>
          </a:p>
          <a:p>
            <a:pPr lvl="1">
              <a:lnSpc>
                <a:spcPct val="90000"/>
              </a:lnSpc>
            </a:pPr>
            <a:r>
              <a:rPr lang="en-US" sz="1800" dirty="0"/>
              <a:t>Confirmation bias: </a:t>
            </a:r>
            <a:r>
              <a:rPr lang="en-US" sz="1800" i="1" dirty="0"/>
              <a:t>‘I normally read things that align with my opinions’</a:t>
            </a:r>
            <a:r>
              <a:rPr lang="en-US" sz="1800" dirty="0"/>
              <a:t> (media educator)</a:t>
            </a:r>
          </a:p>
          <a:p>
            <a:pPr lvl="1">
              <a:lnSpc>
                <a:spcPct val="90000"/>
              </a:lnSpc>
            </a:pPr>
            <a:r>
              <a:rPr lang="en-US" sz="1800" dirty="0"/>
              <a:t>The importance of </a:t>
            </a:r>
            <a:r>
              <a:rPr lang="en-US" sz="1800" b="1" dirty="0"/>
              <a:t>cross-verification</a:t>
            </a:r>
            <a:r>
              <a:rPr lang="en-US" sz="1800" dirty="0"/>
              <a:t> (journalist)</a:t>
            </a:r>
          </a:p>
          <a:p>
            <a:pPr lvl="1">
              <a:lnSpc>
                <a:spcPct val="90000"/>
              </a:lnSpc>
            </a:pPr>
            <a:r>
              <a:rPr lang="en-US" sz="1800" dirty="0"/>
              <a:t>Dangers of </a:t>
            </a:r>
            <a:r>
              <a:rPr lang="en-US" sz="1800" b="1" dirty="0"/>
              <a:t>over-validation</a:t>
            </a:r>
            <a:r>
              <a:rPr lang="en-US" sz="1800" dirty="0"/>
              <a:t> ‘</a:t>
            </a:r>
            <a:r>
              <a:rPr lang="en-US" sz="1800" i="1" dirty="0"/>
              <a:t>like a pushy teacher at the beginning of class’</a:t>
            </a:r>
            <a:r>
              <a:rPr lang="en-US" sz="1800" dirty="0"/>
              <a:t> (student).</a:t>
            </a:r>
          </a:p>
          <a:p>
            <a:pPr lvl="1">
              <a:lnSpc>
                <a:spcPct val="90000"/>
              </a:lnSpc>
            </a:pPr>
            <a:r>
              <a:rPr lang="en-US" sz="1800" i="1" dirty="0"/>
              <a:t>‘Finding the kernel of truth’</a:t>
            </a:r>
            <a:r>
              <a:rPr lang="en-US" sz="1800" dirty="0"/>
              <a:t> (librarian) is hard work: ‘</a:t>
            </a:r>
            <a:r>
              <a:rPr lang="en-US" sz="1800" i="1" dirty="0"/>
              <a:t>no one really has the time to check multiple sources’ (</a:t>
            </a:r>
            <a:r>
              <a:rPr lang="en-US" sz="1800" dirty="0"/>
              <a:t>media educator) so it is ‘ad hoc’.</a:t>
            </a:r>
          </a:p>
          <a:p>
            <a:pPr marL="228600" lvl="1" indent="0">
              <a:lnSpc>
                <a:spcPct val="90000"/>
              </a:lnSpc>
              <a:buNone/>
            </a:pPr>
            <a:r>
              <a:rPr lang="en-US" sz="1800" dirty="0"/>
              <a:t>ii) </a:t>
            </a:r>
            <a:r>
              <a:rPr lang="en-US" sz="1800" u="sng" dirty="0"/>
              <a:t>Media literacy education:</a:t>
            </a:r>
          </a:p>
          <a:p>
            <a:pPr marL="228600" lvl="1" indent="0">
              <a:lnSpc>
                <a:spcPct val="90000"/>
              </a:lnSpc>
              <a:buNone/>
            </a:pPr>
            <a:r>
              <a:rPr lang="en-US" sz="1800" dirty="0"/>
              <a:t>-    Failure to prepare students. </a:t>
            </a:r>
          </a:p>
          <a:p>
            <a:pPr lvl="1">
              <a:lnSpc>
                <a:spcPct val="90000"/>
              </a:lnSpc>
              <a:buFontTx/>
              <a:buChar char="-"/>
            </a:pPr>
            <a:r>
              <a:rPr lang="en-US" sz="1800" dirty="0"/>
              <a:t>Constraints of curricula. </a:t>
            </a:r>
          </a:p>
          <a:p>
            <a:pPr lvl="1">
              <a:lnSpc>
                <a:spcPct val="90000"/>
              </a:lnSpc>
              <a:buFontTx/>
              <a:buChar char="-"/>
            </a:pPr>
            <a:r>
              <a:rPr lang="en-US" sz="1800" dirty="0"/>
              <a:t>Teaching constrained by poor quality journalism</a:t>
            </a:r>
          </a:p>
          <a:p>
            <a:pPr marL="228600" lvl="1" indent="0">
              <a:lnSpc>
                <a:spcPct val="90000"/>
              </a:lnSpc>
              <a:buNone/>
            </a:pPr>
            <a:endParaRPr lang="en-US" sz="1800" dirty="0"/>
          </a:p>
          <a:p>
            <a:pPr marL="228600" lvl="1" indent="0">
              <a:lnSpc>
                <a:spcPct val="90000"/>
              </a:lnSpc>
              <a:buNone/>
            </a:pPr>
            <a:endParaRPr lang="en-US" sz="900" dirty="0"/>
          </a:p>
          <a:p>
            <a:pPr lvl="1">
              <a:lnSpc>
                <a:spcPct val="90000"/>
              </a:lnSpc>
            </a:pPr>
            <a:endParaRPr lang="en-US" sz="900" i="1" dirty="0"/>
          </a:p>
          <a:p>
            <a:pPr lvl="1">
              <a:lnSpc>
                <a:spcPct val="90000"/>
              </a:lnSpc>
            </a:pPr>
            <a:endParaRPr lang="en-US" sz="900" dirty="0"/>
          </a:p>
          <a:p>
            <a:pPr lvl="1">
              <a:lnSpc>
                <a:spcPct val="90000"/>
              </a:lnSpc>
            </a:pPr>
            <a:endParaRPr lang="en-US" sz="900" dirty="0"/>
          </a:p>
          <a:p>
            <a:pPr lvl="1">
              <a:lnSpc>
                <a:spcPct val="90000"/>
              </a:lnSpc>
            </a:pPr>
            <a:endParaRPr lang="en-US" sz="900" dirty="0"/>
          </a:p>
        </p:txBody>
      </p:sp>
      <p:pic>
        <p:nvPicPr>
          <p:cNvPr id="6" name="Picture 5">
            <a:extLst>
              <a:ext uri="{FF2B5EF4-FFF2-40B4-BE49-F238E27FC236}">
                <a16:creationId xmlns:a16="http://schemas.microsoft.com/office/drawing/2014/main" xmlns="" id="{05D0F5E3-FE4D-C441-80B8-B3878657BE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202" y="18172"/>
            <a:ext cx="2041398" cy="2036296"/>
          </a:xfrm>
          <a:prstGeom prst="rect">
            <a:avLst/>
          </a:prstGeom>
        </p:spPr>
      </p:pic>
      <p:pic>
        <p:nvPicPr>
          <p:cNvPr id="7" name="Content Placeholder 3">
            <a:extLst>
              <a:ext uri="{FF2B5EF4-FFF2-40B4-BE49-F238E27FC236}">
                <a16:creationId xmlns:a16="http://schemas.microsoft.com/office/drawing/2014/main" xmlns="" id="{3088B925-C1DA-4847-9110-06DB77B0D078}"/>
              </a:ext>
            </a:extLst>
          </p:cNvPr>
          <p:cNvPicPr>
            <a:picLocks noChangeAspect="1"/>
          </p:cNvPicPr>
          <p:nvPr/>
        </p:nvPicPr>
        <p:blipFill>
          <a:blip r:embed="rId3"/>
          <a:stretch>
            <a:fillRect/>
          </a:stretch>
        </p:blipFill>
        <p:spPr>
          <a:xfrm>
            <a:off x="9236202" y="5154024"/>
            <a:ext cx="1383234" cy="1414388"/>
          </a:xfrm>
          <a:prstGeom prst="rect">
            <a:avLst/>
          </a:prstGeom>
        </p:spPr>
      </p:pic>
    </p:spTree>
    <p:extLst>
      <p:ext uri="{BB962C8B-B14F-4D97-AF65-F5344CB8AC3E}">
        <p14:creationId xmlns:p14="http://schemas.microsoft.com/office/powerpoint/2010/main" val="2826118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A51F20-5B13-0244-828C-47FD16FB4020}"/>
              </a:ext>
            </a:extLst>
          </p:cNvPr>
          <p:cNvSpPr>
            <a:spLocks noGrp="1"/>
          </p:cNvSpPr>
          <p:nvPr>
            <p:ph type="title"/>
          </p:nvPr>
        </p:nvSpPr>
        <p:spPr>
          <a:xfrm>
            <a:off x="1059543" y="304800"/>
            <a:ext cx="6444343" cy="1016000"/>
          </a:xfrm>
        </p:spPr>
        <p:txBody>
          <a:bodyPr>
            <a:normAutofit/>
          </a:bodyPr>
          <a:lstStyle/>
          <a:p>
            <a:r>
              <a:rPr lang="en-US"/>
              <a:t>Contributions II</a:t>
            </a:r>
          </a:p>
        </p:txBody>
      </p:sp>
      <p:sp>
        <p:nvSpPr>
          <p:cNvPr id="3" name="Content Placeholder 2">
            <a:extLst>
              <a:ext uri="{FF2B5EF4-FFF2-40B4-BE49-F238E27FC236}">
                <a16:creationId xmlns:a16="http://schemas.microsoft.com/office/drawing/2014/main" xmlns="" id="{B6229361-F91C-DA44-B3DF-A325F0D8A413}"/>
              </a:ext>
            </a:extLst>
          </p:cNvPr>
          <p:cNvSpPr>
            <a:spLocks noGrp="1"/>
          </p:cNvSpPr>
          <p:nvPr>
            <p:ph idx="1"/>
          </p:nvPr>
        </p:nvSpPr>
        <p:spPr>
          <a:xfrm>
            <a:off x="580572" y="1480457"/>
            <a:ext cx="10653486" cy="5196114"/>
          </a:xfrm>
        </p:spPr>
        <p:txBody>
          <a:bodyPr>
            <a:normAutofit fontScale="70000" lnSpcReduction="20000"/>
          </a:bodyPr>
          <a:lstStyle/>
          <a:p>
            <a:pPr marL="228600" lvl="1" indent="0">
              <a:lnSpc>
                <a:spcPct val="90000"/>
              </a:lnSpc>
              <a:buNone/>
            </a:pPr>
            <a:endParaRPr lang="en-US" sz="900" dirty="0"/>
          </a:p>
          <a:p>
            <a:pPr marL="228600" lvl="1" indent="0">
              <a:lnSpc>
                <a:spcPct val="90000"/>
              </a:lnSpc>
              <a:buNone/>
            </a:pPr>
            <a:r>
              <a:rPr lang="en-US" sz="1800" dirty="0"/>
              <a:t>iii) </a:t>
            </a:r>
            <a:r>
              <a:rPr lang="en-US" sz="2900" u="sng" dirty="0"/>
              <a:t>Does impartiality help or hinder building trust?</a:t>
            </a:r>
          </a:p>
          <a:p>
            <a:pPr marL="228600" lvl="1" indent="0">
              <a:lnSpc>
                <a:spcPct val="90000"/>
              </a:lnSpc>
              <a:buNone/>
            </a:pPr>
            <a:r>
              <a:rPr lang="en-US" sz="2900" i="1" dirty="0"/>
              <a:t>‘Understanding ownership helps us understand news values’ </a:t>
            </a:r>
            <a:r>
              <a:rPr lang="en-US" sz="2900" dirty="0"/>
              <a:t> (journalist) </a:t>
            </a:r>
          </a:p>
          <a:p>
            <a:pPr marL="228600" lvl="1" indent="0">
              <a:lnSpc>
                <a:spcPct val="90000"/>
              </a:lnSpc>
              <a:buNone/>
            </a:pPr>
            <a:r>
              <a:rPr lang="en-US" sz="2900" i="1" dirty="0"/>
              <a:t>‘Every news source I go to has a bias or an agenda’ </a:t>
            </a:r>
            <a:r>
              <a:rPr lang="en-US" sz="2900" dirty="0"/>
              <a:t> (media educator)</a:t>
            </a:r>
          </a:p>
          <a:p>
            <a:pPr marL="228600" lvl="1" indent="0">
              <a:lnSpc>
                <a:spcPct val="90000"/>
              </a:lnSpc>
              <a:buNone/>
            </a:pPr>
            <a:r>
              <a:rPr lang="en-US" sz="2900" i="1" dirty="0"/>
              <a:t>‘They can have their own biases as long as what they have reported is factual’ </a:t>
            </a:r>
            <a:r>
              <a:rPr lang="en-US" sz="2900" dirty="0"/>
              <a:t>(student)</a:t>
            </a:r>
          </a:p>
          <a:p>
            <a:pPr marL="228600" lvl="1" indent="0">
              <a:lnSpc>
                <a:spcPct val="170000"/>
              </a:lnSpc>
              <a:buNone/>
            </a:pPr>
            <a:r>
              <a:rPr lang="en-US" sz="2900" i="1" dirty="0"/>
              <a:t>‘’if we have a concern with objectivity, then I choose a balanced mix of views rather than just </a:t>
            </a:r>
            <a:r>
              <a:rPr lang="en-US" sz="2900" dirty="0"/>
              <a:t>[for example]</a:t>
            </a:r>
            <a:r>
              <a:rPr lang="en-US" sz="2900" i="1" dirty="0"/>
              <a:t>The Guardian’ </a:t>
            </a:r>
            <a:r>
              <a:rPr lang="en-US" sz="2900" dirty="0"/>
              <a:t>(librarian)</a:t>
            </a:r>
          </a:p>
          <a:p>
            <a:pPr marL="228600" lvl="1" indent="0">
              <a:lnSpc>
                <a:spcPct val="170000"/>
              </a:lnSpc>
              <a:buNone/>
            </a:pPr>
            <a:endParaRPr lang="en-US" sz="2900" i="1" dirty="0"/>
          </a:p>
          <a:p>
            <a:pPr marL="228600" lvl="1" indent="0">
              <a:lnSpc>
                <a:spcPct val="90000"/>
              </a:lnSpc>
              <a:buNone/>
            </a:pPr>
            <a:r>
              <a:rPr lang="en-US" sz="2900" u="sng" dirty="0"/>
              <a:t>Building a checklist:</a:t>
            </a:r>
          </a:p>
          <a:p>
            <a:pPr marL="228600" lvl="1" indent="0">
              <a:lnSpc>
                <a:spcPct val="90000"/>
              </a:lnSpc>
              <a:buNone/>
            </a:pPr>
            <a:r>
              <a:rPr lang="en-US" sz="2900" dirty="0"/>
              <a:t>Multiplicity of sources</a:t>
            </a:r>
          </a:p>
          <a:p>
            <a:pPr marL="228600" lvl="1" indent="0">
              <a:lnSpc>
                <a:spcPct val="90000"/>
              </a:lnSpc>
              <a:buNone/>
            </a:pPr>
            <a:r>
              <a:rPr lang="en-US" sz="2900" dirty="0"/>
              <a:t>Transparency and accountability</a:t>
            </a:r>
          </a:p>
          <a:p>
            <a:pPr marL="228600" lvl="1" indent="0">
              <a:lnSpc>
                <a:spcPct val="90000"/>
              </a:lnSpc>
              <a:buNone/>
            </a:pPr>
            <a:r>
              <a:rPr lang="en-US" sz="2900" dirty="0"/>
              <a:t>Individual, </a:t>
            </a:r>
            <a:r>
              <a:rPr lang="en-US" sz="2900" dirty="0" err="1"/>
              <a:t>personalised</a:t>
            </a:r>
            <a:r>
              <a:rPr lang="en-US" sz="2900" dirty="0"/>
              <a:t> approaches to verification</a:t>
            </a:r>
          </a:p>
          <a:p>
            <a:pPr marL="228600" lvl="1" indent="0">
              <a:lnSpc>
                <a:spcPct val="90000"/>
              </a:lnSpc>
              <a:buNone/>
            </a:pPr>
            <a:r>
              <a:rPr lang="en-US" sz="2900" dirty="0"/>
              <a:t>Frustration with current provision/media education</a:t>
            </a:r>
          </a:p>
          <a:p>
            <a:pPr marL="228600" lvl="1" indent="0">
              <a:lnSpc>
                <a:spcPct val="90000"/>
              </a:lnSpc>
              <a:buNone/>
            </a:pPr>
            <a:r>
              <a:rPr lang="en-US" sz="2900" dirty="0"/>
              <a:t>Need to </a:t>
            </a:r>
            <a:r>
              <a:rPr lang="en-US" sz="2900" dirty="0" err="1"/>
              <a:t>prioritise</a:t>
            </a:r>
            <a:r>
              <a:rPr lang="en-US" sz="2900" dirty="0"/>
              <a:t> critical thinking</a:t>
            </a:r>
          </a:p>
          <a:p>
            <a:pPr marL="228600" lvl="1" indent="0">
              <a:lnSpc>
                <a:spcPct val="90000"/>
              </a:lnSpc>
              <a:buNone/>
            </a:pPr>
            <a:endParaRPr lang="en-US" sz="1800" u="sng" dirty="0"/>
          </a:p>
          <a:p>
            <a:pPr lvl="1">
              <a:lnSpc>
                <a:spcPct val="90000"/>
              </a:lnSpc>
            </a:pPr>
            <a:endParaRPr lang="en-US" sz="900" dirty="0"/>
          </a:p>
          <a:p>
            <a:pPr lvl="1">
              <a:lnSpc>
                <a:spcPct val="90000"/>
              </a:lnSpc>
            </a:pPr>
            <a:endParaRPr lang="en-US" sz="900" dirty="0"/>
          </a:p>
          <a:p>
            <a:pPr lvl="1">
              <a:lnSpc>
                <a:spcPct val="90000"/>
              </a:lnSpc>
            </a:pPr>
            <a:endParaRPr lang="en-US" sz="900" dirty="0"/>
          </a:p>
        </p:txBody>
      </p:sp>
      <p:pic>
        <p:nvPicPr>
          <p:cNvPr id="6" name="Picture 5">
            <a:extLst>
              <a:ext uri="{FF2B5EF4-FFF2-40B4-BE49-F238E27FC236}">
                <a16:creationId xmlns:a16="http://schemas.microsoft.com/office/drawing/2014/main" xmlns="" id="{05D0F5E3-FE4D-C441-80B8-B3878657BE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0977" y="4287637"/>
            <a:ext cx="2406560" cy="2400545"/>
          </a:xfrm>
          <a:prstGeom prst="rect">
            <a:avLst/>
          </a:prstGeom>
        </p:spPr>
      </p:pic>
      <p:pic>
        <p:nvPicPr>
          <p:cNvPr id="7" name="Content Placeholder 3">
            <a:extLst>
              <a:ext uri="{FF2B5EF4-FFF2-40B4-BE49-F238E27FC236}">
                <a16:creationId xmlns:a16="http://schemas.microsoft.com/office/drawing/2014/main" xmlns="" id="{3088B925-C1DA-4847-9110-06DB77B0D078}"/>
              </a:ext>
            </a:extLst>
          </p:cNvPr>
          <p:cNvPicPr>
            <a:picLocks noChangeAspect="1"/>
          </p:cNvPicPr>
          <p:nvPr/>
        </p:nvPicPr>
        <p:blipFill>
          <a:blip r:embed="rId4"/>
          <a:stretch>
            <a:fillRect/>
          </a:stretch>
        </p:blipFill>
        <p:spPr>
          <a:xfrm>
            <a:off x="9567527" y="70460"/>
            <a:ext cx="2488182" cy="2544223"/>
          </a:xfrm>
          <a:prstGeom prst="rect">
            <a:avLst/>
          </a:prstGeom>
        </p:spPr>
      </p:pic>
    </p:spTree>
    <p:extLst>
      <p:ext uri="{BB962C8B-B14F-4D97-AF65-F5344CB8AC3E}">
        <p14:creationId xmlns:p14="http://schemas.microsoft.com/office/powerpoint/2010/main" val="2823705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A51F20-5B13-0244-828C-47FD16FB4020}"/>
              </a:ext>
            </a:extLst>
          </p:cNvPr>
          <p:cNvSpPr>
            <a:spLocks noGrp="1"/>
          </p:cNvSpPr>
          <p:nvPr>
            <p:ph type="title"/>
          </p:nvPr>
        </p:nvSpPr>
        <p:spPr>
          <a:xfrm>
            <a:off x="5138928" y="964692"/>
            <a:ext cx="6092952" cy="1188720"/>
          </a:xfrm>
        </p:spPr>
        <p:txBody>
          <a:bodyPr>
            <a:normAutofit/>
          </a:bodyPr>
          <a:lstStyle/>
          <a:p>
            <a:r>
              <a:rPr lang="en-US"/>
              <a:t>“In order to trust news media we need…”</a:t>
            </a:r>
          </a:p>
        </p:txBody>
      </p:sp>
      <p:sp>
        <p:nvSpPr>
          <p:cNvPr id="3" name="Content Placeholder 2">
            <a:extLst>
              <a:ext uri="{FF2B5EF4-FFF2-40B4-BE49-F238E27FC236}">
                <a16:creationId xmlns:a16="http://schemas.microsoft.com/office/drawing/2014/main" xmlns="" id="{B6229361-F91C-DA44-B3DF-A325F0D8A413}"/>
              </a:ext>
            </a:extLst>
          </p:cNvPr>
          <p:cNvSpPr>
            <a:spLocks noGrp="1"/>
          </p:cNvSpPr>
          <p:nvPr>
            <p:ph idx="1"/>
          </p:nvPr>
        </p:nvSpPr>
        <p:spPr>
          <a:xfrm>
            <a:off x="670560" y="705394"/>
            <a:ext cx="3997213" cy="5034633"/>
          </a:xfrm>
        </p:spPr>
        <p:txBody>
          <a:bodyPr>
            <a:noAutofit/>
          </a:bodyPr>
          <a:lstStyle/>
          <a:p>
            <a:pPr lvl="1">
              <a:lnSpc>
                <a:spcPct val="90000"/>
              </a:lnSpc>
            </a:pPr>
            <a:r>
              <a:rPr lang="en-US" sz="2000" i="1" dirty="0"/>
              <a:t>Education that looks for the fuller picture as a creator as well as an observer. You need to first trust yourself and equip yourself to get as close to the truth as possible (i.e. develop critical awareness). </a:t>
            </a:r>
            <a:r>
              <a:rPr lang="en-US" sz="2000" dirty="0"/>
              <a:t>(Rotation 3)</a:t>
            </a:r>
            <a:endParaRPr lang="en-GB" sz="2000" dirty="0"/>
          </a:p>
          <a:p>
            <a:pPr lvl="1">
              <a:lnSpc>
                <a:spcPct val="90000"/>
              </a:lnSpc>
            </a:pPr>
            <a:r>
              <a:rPr lang="en-US" sz="2000" i="1" dirty="0"/>
              <a:t>Access to multiple sources. Transparency so that we know where the information is coming from and who owns it. To be our own verifiers, we need critical thinking and self-reflexivity to be informed by a wider range of sources. </a:t>
            </a:r>
            <a:r>
              <a:rPr lang="en-US" sz="2000" dirty="0"/>
              <a:t>(Rotation 1)</a:t>
            </a:r>
            <a:endParaRPr lang="en-GB" sz="2000" dirty="0"/>
          </a:p>
          <a:p>
            <a:pPr lvl="1">
              <a:lnSpc>
                <a:spcPct val="90000"/>
              </a:lnSpc>
            </a:pPr>
            <a:r>
              <a:rPr lang="en-US" sz="2000" i="1" dirty="0"/>
              <a:t>Transparency and critical education in tandem. It is a matter of balance and a dual responsibility</a:t>
            </a:r>
            <a:r>
              <a:rPr lang="en-US" sz="2000" dirty="0"/>
              <a:t>’ (Rotation 2)</a:t>
            </a:r>
          </a:p>
          <a:p>
            <a:pPr marL="228600" lvl="1" indent="0">
              <a:lnSpc>
                <a:spcPct val="90000"/>
              </a:lnSpc>
              <a:buNone/>
            </a:pPr>
            <a:endParaRPr lang="en-GB" sz="2000" u="sng" dirty="0"/>
          </a:p>
          <a:p>
            <a:pPr>
              <a:lnSpc>
                <a:spcPct val="90000"/>
              </a:lnSpc>
            </a:pPr>
            <a:endParaRPr lang="en-US" sz="2000" dirty="0"/>
          </a:p>
        </p:txBody>
      </p:sp>
      <p:pic>
        <p:nvPicPr>
          <p:cNvPr id="6" name="Picture 5">
            <a:extLst>
              <a:ext uri="{FF2B5EF4-FFF2-40B4-BE49-F238E27FC236}">
                <a16:creationId xmlns:a16="http://schemas.microsoft.com/office/drawing/2014/main" xmlns="" id="{B89A17C8-E442-264D-BC63-DECD3F528334}"/>
              </a:ext>
            </a:extLst>
          </p:cNvPr>
          <p:cNvPicPr>
            <a:picLocks noChangeAspect="1"/>
          </p:cNvPicPr>
          <p:nvPr/>
        </p:nvPicPr>
        <p:blipFill rotWithShape="1">
          <a:blip r:embed="rId2">
            <a:extLst>
              <a:ext uri="{28A0092B-C50C-407E-A947-70E740481C1C}">
                <a14:useLocalDpi xmlns:a14="http://schemas.microsoft.com/office/drawing/2010/main" val="0"/>
              </a:ext>
            </a:extLst>
          </a:blip>
          <a:srcRect l="5251" r="6109" b="4"/>
          <a:stretch/>
        </p:blipFill>
        <p:spPr>
          <a:xfrm>
            <a:off x="5203583" y="2475145"/>
            <a:ext cx="2901385" cy="3264882"/>
          </a:xfrm>
          <a:prstGeom prst="rect">
            <a:avLst/>
          </a:prstGeom>
          <a:ln w="31750" cap="sq">
            <a:solidFill>
              <a:srgbClr val="FFFFFF"/>
            </a:solidFill>
            <a:miter lim="800000"/>
          </a:ln>
        </p:spPr>
      </p:pic>
      <p:pic>
        <p:nvPicPr>
          <p:cNvPr id="4" name="Picture 3">
            <a:extLst>
              <a:ext uri="{FF2B5EF4-FFF2-40B4-BE49-F238E27FC236}">
                <a16:creationId xmlns:a16="http://schemas.microsoft.com/office/drawing/2014/main" xmlns="" id="{8324DA07-C0D2-F44E-8AEC-28E1401C520F}"/>
              </a:ext>
            </a:extLst>
          </p:cNvPr>
          <p:cNvPicPr>
            <a:picLocks noChangeAspect="1"/>
          </p:cNvPicPr>
          <p:nvPr/>
        </p:nvPicPr>
        <p:blipFill rotWithShape="1">
          <a:blip r:embed="rId3"/>
          <a:srcRect l="1397" r="5712" b="2"/>
          <a:stretch/>
        </p:blipFill>
        <p:spPr>
          <a:xfrm>
            <a:off x="8265837" y="2475145"/>
            <a:ext cx="2966044" cy="3264882"/>
          </a:xfrm>
          <a:prstGeom prst="rect">
            <a:avLst/>
          </a:prstGeom>
          <a:ln w="31750" cap="sq">
            <a:solidFill>
              <a:srgbClr val="FFFFFF"/>
            </a:solidFill>
            <a:miter lim="800000"/>
          </a:ln>
        </p:spPr>
      </p:pic>
    </p:spTree>
    <p:extLst>
      <p:ext uri="{BB962C8B-B14F-4D97-AF65-F5344CB8AC3E}">
        <p14:creationId xmlns:p14="http://schemas.microsoft.com/office/powerpoint/2010/main" val="3321018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E71E1-C38D-F74B-8C34-88BC3A73AEB2}"/>
              </a:ext>
            </a:extLst>
          </p:cNvPr>
          <p:cNvSpPr>
            <a:spLocks noGrp="1"/>
          </p:cNvSpPr>
          <p:nvPr>
            <p:ph type="title"/>
          </p:nvPr>
        </p:nvSpPr>
        <p:spPr>
          <a:xfrm>
            <a:off x="5138928" y="964692"/>
            <a:ext cx="6092952" cy="1188720"/>
          </a:xfrm>
        </p:spPr>
        <p:txBody>
          <a:bodyPr>
            <a:normAutofit/>
          </a:bodyPr>
          <a:lstStyle/>
          <a:p>
            <a:r>
              <a:rPr lang="en-US"/>
              <a:t> a resilience toolkit</a:t>
            </a:r>
          </a:p>
        </p:txBody>
      </p:sp>
      <p:sp>
        <p:nvSpPr>
          <p:cNvPr id="3" name="Content Placeholder 2">
            <a:extLst>
              <a:ext uri="{FF2B5EF4-FFF2-40B4-BE49-F238E27FC236}">
                <a16:creationId xmlns:a16="http://schemas.microsoft.com/office/drawing/2014/main" xmlns="" id="{00B63D86-F045-7F42-AB4E-7BED7463D265}"/>
              </a:ext>
            </a:extLst>
          </p:cNvPr>
          <p:cNvSpPr>
            <a:spLocks noGrp="1"/>
          </p:cNvSpPr>
          <p:nvPr>
            <p:ph idx="1"/>
          </p:nvPr>
        </p:nvSpPr>
        <p:spPr>
          <a:xfrm>
            <a:off x="827314" y="624114"/>
            <a:ext cx="3849189" cy="5933440"/>
          </a:xfrm>
        </p:spPr>
        <p:txBody>
          <a:bodyPr>
            <a:normAutofit fontScale="92500" lnSpcReduction="10000"/>
          </a:bodyPr>
          <a:lstStyle/>
          <a:p>
            <a:r>
              <a:rPr lang="en-GB" sz="2000" i="1" dirty="0"/>
              <a:t>Trust in media is seen as the lifeblood of journalism’s role in and contribution to people’s sense making. Most of us cannot be everywhere, account for ourselves or understand the complexities of society</a:t>
            </a:r>
            <a:r>
              <a:rPr lang="en-GB" sz="2000" dirty="0"/>
              <a:t> (</a:t>
            </a:r>
            <a:r>
              <a:rPr lang="en-GB" sz="2000" dirty="0" err="1"/>
              <a:t>Brants</a:t>
            </a:r>
            <a:r>
              <a:rPr lang="en-GB" sz="2000" dirty="0"/>
              <a:t>, 2013, p.17).</a:t>
            </a:r>
          </a:p>
          <a:p>
            <a:r>
              <a:rPr lang="en-US" sz="2000" dirty="0"/>
              <a:t>Top down views no longer have currency</a:t>
            </a:r>
          </a:p>
          <a:p>
            <a:r>
              <a:rPr lang="en-US" sz="2000" dirty="0"/>
              <a:t>Solutionism to be avoided: journalism distrusted; media education flawed</a:t>
            </a:r>
          </a:p>
          <a:p>
            <a:r>
              <a:rPr lang="en-US" sz="2000" dirty="0"/>
              <a:t>Yet journalism and education = route to sense making in ‘information chaos’ (</a:t>
            </a:r>
            <a:r>
              <a:rPr lang="en-US" sz="2000" dirty="0" err="1"/>
              <a:t>Rusbridger</a:t>
            </a:r>
            <a:r>
              <a:rPr lang="en-US" sz="2000" dirty="0"/>
              <a:t>, 2018)</a:t>
            </a:r>
          </a:p>
          <a:p>
            <a:r>
              <a:rPr lang="en-US" sz="2000" dirty="0"/>
              <a:t>Toolkit = small step to building resilience through engagement</a:t>
            </a:r>
          </a:p>
          <a:p>
            <a:r>
              <a:rPr lang="en-US" sz="2000" dirty="0">
                <a:hlinkClick r:id="rId2"/>
              </a:rPr>
              <a:t>http://mlfn.cemp.ac.uk</a:t>
            </a:r>
            <a:endParaRPr lang="en-US" sz="2000" dirty="0"/>
          </a:p>
          <a:p>
            <a:endParaRPr lang="en-US" sz="1700" dirty="0"/>
          </a:p>
          <a:p>
            <a:endParaRPr lang="en-US" sz="1700" dirty="0"/>
          </a:p>
          <a:p>
            <a:endParaRPr lang="en-US" sz="1700" dirty="0"/>
          </a:p>
        </p:txBody>
      </p:sp>
      <p:pic>
        <p:nvPicPr>
          <p:cNvPr id="5" name="Picture 4">
            <a:extLst>
              <a:ext uri="{FF2B5EF4-FFF2-40B4-BE49-F238E27FC236}">
                <a16:creationId xmlns:a16="http://schemas.microsoft.com/office/drawing/2014/main" xmlns="" id="{709DA84B-7A30-8F45-B6FF-BE8A190A8641}"/>
              </a:ext>
            </a:extLst>
          </p:cNvPr>
          <p:cNvPicPr>
            <a:picLocks noChangeAspect="1"/>
          </p:cNvPicPr>
          <p:nvPr/>
        </p:nvPicPr>
        <p:blipFill rotWithShape="1">
          <a:blip r:embed="rId3">
            <a:extLst>
              <a:ext uri="{28A0092B-C50C-407E-A947-70E740481C1C}">
                <a14:useLocalDpi xmlns:a14="http://schemas.microsoft.com/office/drawing/2010/main" val="0"/>
              </a:ext>
            </a:extLst>
          </a:blip>
          <a:srcRect l="5251" r="6109" b="4"/>
          <a:stretch/>
        </p:blipFill>
        <p:spPr>
          <a:xfrm>
            <a:off x="5203583" y="2475145"/>
            <a:ext cx="2901385" cy="3264882"/>
          </a:xfrm>
          <a:prstGeom prst="rect">
            <a:avLst/>
          </a:prstGeom>
          <a:ln w="31750" cap="sq">
            <a:solidFill>
              <a:srgbClr val="FFFFFF"/>
            </a:solidFill>
            <a:miter lim="800000"/>
          </a:ln>
        </p:spPr>
      </p:pic>
      <p:pic>
        <p:nvPicPr>
          <p:cNvPr id="4" name="Picture 3">
            <a:extLst>
              <a:ext uri="{FF2B5EF4-FFF2-40B4-BE49-F238E27FC236}">
                <a16:creationId xmlns:a16="http://schemas.microsoft.com/office/drawing/2014/main" xmlns="" id="{CACC45DF-2296-BA4C-8318-1EE61880F11E}"/>
              </a:ext>
            </a:extLst>
          </p:cNvPr>
          <p:cNvPicPr>
            <a:picLocks noChangeAspect="1"/>
          </p:cNvPicPr>
          <p:nvPr/>
        </p:nvPicPr>
        <p:blipFill rotWithShape="1">
          <a:blip r:embed="rId4"/>
          <a:srcRect l="1397" r="5712" b="2"/>
          <a:stretch/>
        </p:blipFill>
        <p:spPr>
          <a:xfrm>
            <a:off x="8265837" y="2475145"/>
            <a:ext cx="2966044" cy="3264882"/>
          </a:xfrm>
          <a:prstGeom prst="rect">
            <a:avLst/>
          </a:prstGeom>
          <a:ln w="31750" cap="sq">
            <a:solidFill>
              <a:srgbClr val="FFFFFF"/>
            </a:solidFill>
            <a:miter lim="800000"/>
          </a:ln>
        </p:spPr>
      </p:pic>
    </p:spTree>
    <p:extLst>
      <p:ext uri="{BB962C8B-B14F-4D97-AF65-F5344CB8AC3E}">
        <p14:creationId xmlns:p14="http://schemas.microsoft.com/office/powerpoint/2010/main" val="1686439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233322-609D-3F4F-85B2-833C6A4F863E}"/>
              </a:ext>
            </a:extLst>
          </p:cNvPr>
          <p:cNvSpPr>
            <a:spLocks noGrp="1"/>
          </p:cNvSpPr>
          <p:nvPr>
            <p:ph type="title"/>
          </p:nvPr>
        </p:nvSpPr>
        <p:spPr>
          <a:xfrm>
            <a:off x="3074126" y="335778"/>
            <a:ext cx="5939245" cy="727674"/>
          </a:xfrm>
        </p:spPr>
        <p:txBody>
          <a:bodyPr>
            <a:normAutofit fontScale="90000"/>
          </a:bodyPr>
          <a:lstStyle/>
          <a:p>
            <a:r>
              <a:rPr lang="en-US" dirty="0"/>
              <a:t>references</a:t>
            </a:r>
          </a:p>
        </p:txBody>
      </p:sp>
      <p:sp>
        <p:nvSpPr>
          <p:cNvPr id="8" name="Rectangle 7">
            <a:extLst>
              <a:ext uri="{FF2B5EF4-FFF2-40B4-BE49-F238E27FC236}">
                <a16:creationId xmlns:a16="http://schemas.microsoft.com/office/drawing/2014/main" xmlns="" id="{2A35B792-1D26-5B45-9CA0-A7F231FE52F1}"/>
              </a:ext>
            </a:extLst>
          </p:cNvPr>
          <p:cNvSpPr/>
          <p:nvPr/>
        </p:nvSpPr>
        <p:spPr>
          <a:xfrm>
            <a:off x="1" y="1219200"/>
            <a:ext cx="11477896" cy="7920373"/>
          </a:xfrm>
          <a:prstGeom prst="rect">
            <a:avLst/>
          </a:prstGeom>
        </p:spPr>
        <p:txBody>
          <a:bodyPr wrap="square">
            <a:spAutoFit/>
          </a:bodyPr>
          <a:lstStyle/>
          <a:p>
            <a:pPr>
              <a:lnSpc>
                <a:spcPct val="115000"/>
              </a:lnSpc>
            </a:pPr>
            <a:r>
              <a:rPr lang="de-DE" sz="1200" b="1" dirty="0" err="1">
                <a:latin typeface="Calibri" panose="020F0502020204030204" pitchFamily="34" charset="0"/>
                <a:cs typeface="Calibri" panose="020F0502020204030204" pitchFamily="34" charset="0"/>
              </a:rPr>
              <a:t>Blobaum</a:t>
            </a:r>
            <a:r>
              <a:rPr lang="de-DE" sz="1200" b="1" dirty="0">
                <a:latin typeface="Calibri" panose="020F0502020204030204" pitchFamily="34" charset="0"/>
                <a:cs typeface="Calibri" panose="020F0502020204030204" pitchFamily="34" charset="0"/>
              </a:rPr>
              <a:t>, </a:t>
            </a:r>
            <a:r>
              <a:rPr lang="en-US" sz="1200" b="1" dirty="0">
                <a:latin typeface="Calibri" panose="020F0502020204030204" pitchFamily="34" charset="0"/>
                <a:cs typeface="Calibri" panose="020F0502020204030204" pitchFamily="34" charset="0"/>
              </a:rPr>
              <a:t>B. </a:t>
            </a:r>
            <a:r>
              <a:rPr lang="en-US" sz="1200" dirty="0">
                <a:latin typeface="Calibri" panose="020F0502020204030204" pitchFamily="34" charset="0"/>
                <a:cs typeface="Calibri" panose="020F0502020204030204" pitchFamily="34" charset="0"/>
              </a:rPr>
              <a:t>(2014) ‘Trust and Journalism in a Digital Environment’(working paper), Reuters Institute for the Study of Journalism</a:t>
            </a:r>
            <a:endParaRPr lang="en-GB" sz="1200" b="1" dirty="0">
              <a:latin typeface="Calibri" panose="020F0502020204030204" pitchFamily="34" charset="0"/>
              <a:cs typeface="Calibri" panose="020F0502020204030204" pitchFamily="34" charset="0"/>
            </a:endParaRPr>
          </a:p>
          <a:p>
            <a:pPr>
              <a:lnSpc>
                <a:spcPct val="115000"/>
              </a:lnSpc>
            </a:pPr>
            <a:r>
              <a:rPr lang="en-GB" sz="1200" b="1" dirty="0">
                <a:latin typeface="Calibri" panose="020F0502020204030204" pitchFamily="34" charset="0"/>
                <a:cs typeface="Calibri" panose="020F0502020204030204" pitchFamily="34" charset="0"/>
              </a:rPr>
              <a:t>Bradshaw, P. </a:t>
            </a:r>
            <a:r>
              <a:rPr lang="en-GB" sz="1200" dirty="0">
                <a:latin typeface="Calibri" panose="020F0502020204030204" pitchFamily="34" charset="0"/>
                <a:cs typeface="Calibri" panose="020F0502020204030204" pitchFamily="34" charset="0"/>
              </a:rPr>
              <a:t>(2018) ‘</a:t>
            </a:r>
            <a:r>
              <a:rPr lang="en-US" sz="1200" dirty="0">
                <a:latin typeface="Calibri" panose="020F0502020204030204" pitchFamily="34" charset="0"/>
                <a:cs typeface="Calibri" panose="020F0502020204030204" pitchFamily="34" charset="0"/>
              </a:rPr>
              <a:t>Journalism’s 3 conflicts — and the promise it almost forgot’ in Hill, S and Bradshaw, P. (2018) </a:t>
            </a:r>
            <a:r>
              <a:rPr lang="en-US" sz="1200" i="1" dirty="0">
                <a:latin typeface="Calibri" panose="020F0502020204030204" pitchFamily="34" charset="0"/>
                <a:cs typeface="Calibri" panose="020F0502020204030204" pitchFamily="34" charset="0"/>
              </a:rPr>
              <a:t>Mobile First Journalism</a:t>
            </a:r>
            <a:r>
              <a:rPr lang="en-US" sz="1200" dirty="0">
                <a:latin typeface="Calibri" panose="020F0502020204030204" pitchFamily="34" charset="0"/>
                <a:cs typeface="Calibri" panose="020F0502020204030204" pitchFamily="34" charset="0"/>
              </a:rPr>
              <a:t>. London: Routledge. </a:t>
            </a:r>
            <a:endParaRPr lang="en-GB" sz="1200" dirty="0">
              <a:latin typeface="Calibri" panose="020F0502020204030204" pitchFamily="34" charset="0"/>
              <a:cs typeface="Calibri" panose="020F0502020204030204" pitchFamily="34" charset="0"/>
            </a:endParaRPr>
          </a:p>
          <a:p>
            <a:pPr>
              <a:lnSpc>
                <a:spcPct val="115000"/>
              </a:lnSpc>
              <a:spcAft>
                <a:spcPts val="0"/>
              </a:spcAft>
            </a:pPr>
            <a:r>
              <a:rPr lang="en-US" sz="1200" b="1" dirty="0" err="1">
                <a:latin typeface="Calibri" panose="020F0502020204030204" pitchFamily="34" charset="0"/>
                <a:ea typeface="Times New Roman" panose="02020603050405020304" pitchFamily="18" charset="0"/>
                <a:cs typeface="Calibri" panose="020F0502020204030204" pitchFamily="34" charset="0"/>
              </a:rPr>
              <a:t>Brants</a:t>
            </a:r>
            <a:r>
              <a:rPr lang="en-US" sz="1200" b="1" dirty="0">
                <a:latin typeface="Calibri" panose="020F0502020204030204" pitchFamily="34" charset="0"/>
                <a:ea typeface="Times New Roman" panose="02020603050405020304" pitchFamily="18" charset="0"/>
                <a:cs typeface="Calibri" panose="020F0502020204030204" pitchFamily="34" charset="0"/>
              </a:rPr>
              <a:t>, K. </a:t>
            </a:r>
            <a:r>
              <a:rPr lang="en-US" sz="1200" dirty="0">
                <a:latin typeface="Calibri" panose="020F0502020204030204" pitchFamily="34" charset="0"/>
                <a:ea typeface="Times New Roman" panose="02020603050405020304" pitchFamily="18" charset="0"/>
                <a:cs typeface="Calibri" panose="020F0502020204030204" pitchFamily="34" charset="0"/>
              </a:rPr>
              <a:t>(2013) ‘Trust, cynicism and responsiveness’ in Peters, C. and Broersma, M. (</a:t>
            </a:r>
            <a:r>
              <a:rPr lang="en-US" sz="1200" dirty="0" err="1">
                <a:latin typeface="Calibri" panose="020F0502020204030204" pitchFamily="34" charset="0"/>
                <a:ea typeface="Times New Roman" panose="02020603050405020304" pitchFamily="18" charset="0"/>
                <a:cs typeface="Calibri" panose="020F0502020204030204" pitchFamily="34" charset="0"/>
              </a:rPr>
              <a:t>eds</a:t>
            </a:r>
            <a:r>
              <a:rPr lang="en-US" sz="1200" dirty="0">
                <a:latin typeface="Calibri" panose="020F0502020204030204" pitchFamily="34" charset="0"/>
                <a:ea typeface="Times New Roman" panose="02020603050405020304" pitchFamily="18" charset="0"/>
                <a:cs typeface="Calibri" panose="020F0502020204030204" pitchFamily="34" charset="0"/>
              </a:rPr>
              <a:t>). </a:t>
            </a:r>
            <a:r>
              <a:rPr lang="en-US" sz="1200" i="1" dirty="0">
                <a:latin typeface="Calibri" panose="020F0502020204030204" pitchFamily="34" charset="0"/>
                <a:ea typeface="Times New Roman" panose="02020603050405020304" pitchFamily="18" charset="0"/>
                <a:cs typeface="Calibri" panose="020F0502020204030204" pitchFamily="34" charset="0"/>
              </a:rPr>
              <a:t>Rethinking Journalism – Trust and participation in a transformed news landscape</a:t>
            </a:r>
            <a:r>
              <a:rPr lang="en-US" sz="1200" dirty="0">
                <a:latin typeface="Calibri" panose="020F0502020204030204" pitchFamily="34" charset="0"/>
                <a:ea typeface="Times New Roman" panose="02020603050405020304" pitchFamily="18" charset="0"/>
                <a:cs typeface="Calibri" panose="020F0502020204030204" pitchFamily="34" charset="0"/>
              </a:rPr>
              <a:t> (2013) Oxon: Routledge</a:t>
            </a:r>
          </a:p>
          <a:p>
            <a:r>
              <a:rPr lang="en-GB" sz="1200" dirty="0">
                <a:latin typeface="Calibri" panose="020F0502020204030204" pitchFamily="34" charset="0"/>
                <a:cs typeface="Calibri" panose="020F0502020204030204" pitchFamily="34" charset="0"/>
              </a:rPr>
              <a:t>Buckingham, D. (2017) </a:t>
            </a:r>
            <a:r>
              <a:rPr lang="en-GB" sz="1200" i="1" dirty="0">
                <a:latin typeface="Calibri" panose="020F0502020204030204" pitchFamily="34" charset="0"/>
                <a:cs typeface="Calibri" panose="020F0502020204030204" pitchFamily="34" charset="0"/>
              </a:rPr>
              <a:t>The Strangulation of Media Studies</a:t>
            </a:r>
            <a:r>
              <a:rPr lang="en-GB" sz="1200" dirty="0">
                <a:latin typeface="Calibri" panose="020F0502020204030204" pitchFamily="34" charset="0"/>
                <a:cs typeface="Calibri" panose="020F0502020204030204" pitchFamily="34" charset="0"/>
              </a:rPr>
              <a:t>: </a:t>
            </a:r>
            <a:r>
              <a:rPr lang="en-GB" sz="1200" u="sng" dirty="0">
                <a:latin typeface="Calibri" panose="020F0502020204030204" pitchFamily="34" charset="0"/>
                <a:cs typeface="Calibri" panose="020F0502020204030204" pitchFamily="34" charset="0"/>
                <a:hlinkClick r:id="rId2"/>
              </a:rPr>
              <a:t>https://davidbuckingham.net/2017/07/16/the-strangulation-of-media-studies/</a:t>
            </a:r>
            <a:endParaRPr lang="en-GB" sz="1200"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Buckingham, D</a:t>
            </a:r>
            <a:r>
              <a:rPr lang="en-GB" sz="1200" dirty="0">
                <a:latin typeface="Calibri" panose="020F0502020204030204" pitchFamily="34" charset="0"/>
                <a:cs typeface="Calibri" panose="020F0502020204030204" pitchFamily="34" charset="0"/>
              </a:rPr>
              <a:t>. (2019) ‘Teaching media in a ‘post-truth’ age: fake news, media bias and the challenge for media/digital literacy education / La </a:t>
            </a:r>
            <a:r>
              <a:rPr lang="en-GB" sz="1200" dirty="0" err="1">
                <a:latin typeface="Calibri" panose="020F0502020204030204" pitchFamily="34" charset="0"/>
                <a:cs typeface="Calibri" panose="020F0502020204030204" pitchFamily="34" charset="0"/>
              </a:rPr>
              <a:t>enseñanza</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mediática</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en</a:t>
            </a:r>
            <a:r>
              <a:rPr lang="en-GB" sz="1200" dirty="0">
                <a:latin typeface="Calibri" panose="020F0502020204030204" pitchFamily="34" charset="0"/>
                <a:cs typeface="Calibri" panose="020F0502020204030204" pitchFamily="34" charset="0"/>
              </a:rPr>
              <a:t> la era de la </a:t>
            </a:r>
            <a:r>
              <a:rPr lang="en-GB" sz="1200" dirty="0" err="1">
                <a:latin typeface="Calibri" panose="020F0502020204030204" pitchFamily="34" charset="0"/>
                <a:cs typeface="Calibri" panose="020F0502020204030204" pitchFamily="34" charset="0"/>
              </a:rPr>
              <a:t>posverdad</a:t>
            </a:r>
            <a:r>
              <a:rPr lang="en-GB" sz="1200" dirty="0">
                <a:latin typeface="Calibri" panose="020F0502020204030204" pitchFamily="34" charset="0"/>
                <a:cs typeface="Calibri" panose="020F0502020204030204" pitchFamily="34" charset="0"/>
              </a:rPr>
              <a:t>: fake news, </a:t>
            </a:r>
            <a:r>
              <a:rPr lang="en-GB" sz="1200" dirty="0" err="1">
                <a:latin typeface="Calibri" panose="020F0502020204030204" pitchFamily="34" charset="0"/>
                <a:cs typeface="Calibri" panose="020F0502020204030204" pitchFamily="34" charset="0"/>
              </a:rPr>
              <a:t>sesgo</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mediático</a:t>
            </a:r>
            <a:r>
              <a:rPr lang="en-GB" sz="1200" dirty="0">
                <a:latin typeface="Calibri" panose="020F0502020204030204" pitchFamily="34" charset="0"/>
                <a:cs typeface="Calibri" panose="020F0502020204030204" pitchFamily="34" charset="0"/>
              </a:rPr>
              <a:t> y el </a:t>
            </a:r>
            <a:r>
              <a:rPr lang="en-GB" sz="1200" dirty="0" err="1">
                <a:latin typeface="Calibri" panose="020F0502020204030204" pitchFamily="34" charset="0"/>
                <a:cs typeface="Calibri" panose="020F0502020204030204" pitchFamily="34" charset="0"/>
              </a:rPr>
              <a:t>reto</a:t>
            </a:r>
            <a:r>
              <a:rPr lang="en-GB" sz="1200" dirty="0">
                <a:latin typeface="Calibri" panose="020F0502020204030204" pitchFamily="34" charset="0"/>
                <a:cs typeface="Calibri" panose="020F0502020204030204" pitchFamily="34" charset="0"/>
              </a:rPr>
              <a:t> para la </a:t>
            </a:r>
            <a:r>
              <a:rPr lang="en-GB" sz="1200" dirty="0" err="1">
                <a:latin typeface="Calibri" panose="020F0502020204030204" pitchFamily="34" charset="0"/>
                <a:cs typeface="Calibri" panose="020F0502020204030204" pitchFamily="34" charset="0"/>
              </a:rPr>
              <a:t>educación</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en</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materia</a:t>
            </a:r>
            <a:r>
              <a:rPr lang="en-GB" sz="1200" dirty="0">
                <a:latin typeface="Calibri" panose="020F0502020204030204" pitchFamily="34" charset="0"/>
                <a:cs typeface="Calibri" panose="020F0502020204030204" pitchFamily="34" charset="0"/>
              </a:rPr>
              <a:t> de </a:t>
            </a:r>
            <a:r>
              <a:rPr lang="en-GB" sz="1200" dirty="0" err="1">
                <a:latin typeface="Calibri" panose="020F0502020204030204" pitchFamily="34" charset="0"/>
                <a:cs typeface="Calibri" panose="020F0502020204030204" pitchFamily="34" charset="0"/>
              </a:rPr>
              <a:t>alfabetización</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mediática</a:t>
            </a:r>
            <a:r>
              <a:rPr lang="en-GB" sz="1200" dirty="0">
                <a:latin typeface="Calibri" panose="020F0502020204030204" pitchFamily="34" charset="0"/>
                <a:cs typeface="Calibri" panose="020F0502020204030204" pitchFamily="34" charset="0"/>
              </a:rPr>
              <a:t> y digital, </a:t>
            </a:r>
            <a:r>
              <a:rPr lang="en-GB" sz="1200" dirty="0" err="1">
                <a:latin typeface="Calibri" panose="020F0502020204030204" pitchFamily="34" charset="0"/>
                <a:cs typeface="Calibri" panose="020F0502020204030204" pitchFamily="34" charset="0"/>
              </a:rPr>
              <a:t>Cultura</a:t>
            </a:r>
            <a:r>
              <a:rPr lang="en-GB" sz="1200" dirty="0">
                <a:latin typeface="Calibri" panose="020F0502020204030204" pitchFamily="34" charset="0"/>
                <a:cs typeface="Calibri" panose="020F0502020204030204" pitchFamily="34" charset="0"/>
              </a:rPr>
              <a:t> y </a:t>
            </a:r>
            <a:r>
              <a:rPr lang="en-GB" sz="1200" dirty="0" err="1">
                <a:latin typeface="Calibri" panose="020F0502020204030204" pitchFamily="34" charset="0"/>
                <a:cs typeface="Calibri" panose="020F0502020204030204" pitchFamily="34" charset="0"/>
              </a:rPr>
              <a:t>Educación</a:t>
            </a:r>
            <a:r>
              <a:rPr lang="en-GB" sz="1200" dirty="0">
                <a:latin typeface="Calibri" panose="020F0502020204030204" pitchFamily="34" charset="0"/>
                <a:cs typeface="Calibri" panose="020F0502020204030204" pitchFamily="34" charset="0"/>
              </a:rPr>
              <a:t>, DOI: </a:t>
            </a:r>
            <a:r>
              <a:rPr lang="en-GB" sz="1200" u="sng" dirty="0">
                <a:latin typeface="Calibri" panose="020F0502020204030204" pitchFamily="34" charset="0"/>
                <a:cs typeface="Calibri" panose="020F0502020204030204" pitchFamily="34" charset="0"/>
                <a:hlinkClick r:id="rId3"/>
              </a:rPr>
              <a:t>10.1080/11356405.2019.1603814</a:t>
            </a:r>
            <a:endParaRPr lang="en-GB" sz="1200" u="sng"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Buckingham, D</a:t>
            </a:r>
            <a:r>
              <a:rPr lang="en-GB" sz="1200" dirty="0">
                <a:latin typeface="Calibri" panose="020F0502020204030204" pitchFamily="34" charset="0"/>
                <a:cs typeface="Calibri" panose="020F0502020204030204" pitchFamily="34" charset="0"/>
              </a:rPr>
              <a:t>. (2019) </a:t>
            </a:r>
            <a:r>
              <a:rPr lang="en-GB" sz="1200" i="1" dirty="0">
                <a:latin typeface="Calibri" panose="020F0502020204030204" pitchFamily="34" charset="0"/>
                <a:cs typeface="Calibri" panose="020F0502020204030204" pitchFamily="34" charset="0"/>
              </a:rPr>
              <a:t>Beyond Fake News</a:t>
            </a:r>
            <a:r>
              <a:rPr lang="en-GB" sz="1200" dirty="0">
                <a:latin typeface="Calibri" panose="020F0502020204030204" pitchFamily="34" charset="0"/>
                <a:cs typeface="Calibri" panose="020F0502020204030204" pitchFamily="34" charset="0"/>
              </a:rPr>
              <a:t>:  </a:t>
            </a:r>
            <a:r>
              <a:rPr lang="en-GB" sz="1200" u="sng" dirty="0">
                <a:latin typeface="Calibri" panose="020F0502020204030204" pitchFamily="34" charset="0"/>
                <a:cs typeface="Calibri" panose="020F0502020204030204" pitchFamily="34" charset="0"/>
                <a:hlinkClick r:id="rId4"/>
              </a:rPr>
              <a:t>https://davidbuckingham.net/2019/02/27/beyond-fake-news-disinformation-and-digital-literacy/</a:t>
            </a:r>
            <a:endParaRPr lang="en-GB" sz="1200"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Buckingham, D</a:t>
            </a:r>
            <a:r>
              <a:rPr lang="en-GB" sz="1200" dirty="0">
                <a:latin typeface="Calibri" panose="020F0502020204030204" pitchFamily="34" charset="0"/>
                <a:cs typeface="Calibri" panose="020F0502020204030204" pitchFamily="34" charset="0"/>
              </a:rPr>
              <a:t>.  (2019) </a:t>
            </a:r>
            <a:r>
              <a:rPr lang="en-GB" sz="1200" i="1" dirty="0">
                <a:latin typeface="Calibri" panose="020F0502020204030204" pitchFamily="34" charset="0"/>
                <a:cs typeface="Calibri" panose="020F0502020204030204" pitchFamily="34" charset="0"/>
              </a:rPr>
              <a:t>How much trust in media do we need?</a:t>
            </a:r>
            <a:r>
              <a:rPr lang="en-GB" sz="1200" dirty="0">
                <a:latin typeface="Calibri" panose="020F0502020204030204" pitchFamily="34" charset="0"/>
                <a:cs typeface="Calibri" panose="020F0502020204030204" pitchFamily="34" charset="0"/>
              </a:rPr>
              <a:t>:  </a:t>
            </a:r>
            <a:r>
              <a:rPr lang="en-GB" sz="1200" u="sng" dirty="0">
                <a:latin typeface="Calibri" panose="020F0502020204030204" pitchFamily="34" charset="0"/>
                <a:cs typeface="Calibri" panose="020F0502020204030204" pitchFamily="34" charset="0"/>
                <a:hlinkClick r:id="rId5"/>
              </a:rPr>
              <a:t>https://davidbuckingham.net/2019/03/12/how-much-trust-in-media-do-we-need/</a:t>
            </a:r>
            <a:r>
              <a:rPr lang="en-GB" sz="1200" dirty="0">
                <a:latin typeface="Calibri" panose="020F0502020204030204" pitchFamily="34" charset="0"/>
                <a:cs typeface="Calibri" panose="020F0502020204030204" pitchFamily="34" charset="0"/>
              </a:rPr>
              <a:t> </a:t>
            </a:r>
          </a:p>
          <a:p>
            <a:r>
              <a:rPr lang="en-GB" sz="1200" b="1" dirty="0">
                <a:latin typeface="Calibri" panose="020F0502020204030204" pitchFamily="34" charset="0"/>
                <a:cs typeface="Calibri" panose="020F0502020204030204" pitchFamily="34" charset="0"/>
              </a:rPr>
              <a:t>Bulger, M. and Davison, P. </a:t>
            </a:r>
            <a:r>
              <a:rPr lang="en-GB" sz="1200" dirty="0">
                <a:latin typeface="Calibri" panose="020F0502020204030204" pitchFamily="34" charset="0"/>
                <a:cs typeface="Calibri" panose="020F0502020204030204" pitchFamily="34" charset="0"/>
              </a:rPr>
              <a:t>(2018) </a:t>
            </a:r>
            <a:r>
              <a:rPr lang="en-GB" sz="1200" i="1" dirty="0">
                <a:latin typeface="Calibri" panose="020F0502020204030204" pitchFamily="34" charset="0"/>
                <a:cs typeface="Calibri" panose="020F0502020204030204" pitchFamily="34" charset="0"/>
              </a:rPr>
              <a:t>The Promises, Challenges and Futures of Media Literacy.</a:t>
            </a:r>
            <a:r>
              <a:rPr lang="en-GB" sz="1200" dirty="0">
                <a:latin typeface="Calibri" panose="020F0502020204030204" pitchFamily="34" charset="0"/>
                <a:cs typeface="Calibri" panose="020F0502020204030204" pitchFamily="34" charset="0"/>
              </a:rPr>
              <a:t>  New York: Data and Society Research Institute. </a:t>
            </a:r>
          </a:p>
          <a:p>
            <a:r>
              <a:rPr lang="en-GB" sz="1200" dirty="0">
                <a:latin typeface="Calibri" panose="020F0502020204030204" pitchFamily="34" charset="0"/>
                <a:cs typeface="Calibri" panose="020F0502020204030204" pitchFamily="34" charset="0"/>
              </a:rPr>
              <a:t>Council of Europe. (2019) </a:t>
            </a:r>
            <a:r>
              <a:rPr lang="en-GB" sz="1200" i="1" dirty="0">
                <a:latin typeface="Calibri" panose="020F0502020204030204" pitchFamily="34" charset="0"/>
                <a:cs typeface="Calibri" panose="020F0502020204030204" pitchFamily="34" charset="0"/>
              </a:rPr>
              <a:t>Democracy at Risk: Threats and Attacks Against Media Freedom in Europe.</a:t>
            </a:r>
            <a:r>
              <a:rPr lang="en-GB" sz="1200" dirty="0">
                <a:latin typeface="Calibri" panose="020F0502020204030204" pitchFamily="34" charset="0"/>
                <a:cs typeface="Calibri" panose="020F0502020204030204" pitchFamily="34" charset="0"/>
              </a:rPr>
              <a:t> Strasbourg: Council of Europe. </a:t>
            </a:r>
          </a:p>
          <a:p>
            <a:r>
              <a:rPr lang="en-GB" sz="1200" b="1" dirty="0">
                <a:latin typeface="Calibri" panose="020F0502020204030204" pitchFamily="34" charset="0"/>
                <a:cs typeface="Calibri" panose="020F0502020204030204" pitchFamily="34" charset="0"/>
              </a:rPr>
              <a:t>Edwards, D and Cromwell, D</a:t>
            </a:r>
            <a:r>
              <a:rPr lang="en-GB" sz="1200" dirty="0">
                <a:latin typeface="Calibri" panose="020F0502020204030204" pitchFamily="34" charset="0"/>
                <a:cs typeface="Calibri" panose="020F0502020204030204" pitchFamily="34" charset="0"/>
              </a:rPr>
              <a:t>. (2018) </a:t>
            </a:r>
            <a:r>
              <a:rPr lang="en-GB" sz="1200" i="1" dirty="0">
                <a:latin typeface="Calibri" panose="020F0502020204030204" pitchFamily="34" charset="0"/>
                <a:cs typeface="Calibri" panose="020F0502020204030204" pitchFamily="34" charset="0"/>
              </a:rPr>
              <a:t>Propaganda Blitz: How the Corporate Media Distort Reality</a:t>
            </a:r>
            <a:r>
              <a:rPr lang="en-GB" sz="1200" dirty="0">
                <a:latin typeface="Calibri" panose="020F0502020204030204" pitchFamily="34" charset="0"/>
                <a:cs typeface="Calibri" panose="020F0502020204030204" pitchFamily="34" charset="0"/>
              </a:rPr>
              <a:t>. London. Pluto Press.</a:t>
            </a:r>
          </a:p>
          <a:p>
            <a:r>
              <a:rPr lang="en-GB" sz="1200" dirty="0">
                <a:latin typeface="Calibri" panose="020F0502020204030204" pitchFamily="34" charset="0"/>
                <a:cs typeface="Calibri" panose="020F0502020204030204" pitchFamily="34" charset="0"/>
              </a:rPr>
              <a:t>European Commission. (2018) </a:t>
            </a:r>
            <a:r>
              <a:rPr lang="en-US" sz="1200" i="1" dirty="0">
                <a:latin typeface="Calibri" panose="020F0502020204030204" pitchFamily="34" charset="0"/>
                <a:cs typeface="Calibri" panose="020F0502020204030204" pitchFamily="34" charset="0"/>
              </a:rPr>
              <a:t>A multi-dimensional approach to disinformation: Report of the independent High-level Group on fake news and online disinformation.</a:t>
            </a:r>
            <a:r>
              <a:rPr lang="en-US" sz="1200" dirty="0">
                <a:latin typeface="Calibri" panose="020F0502020204030204" pitchFamily="34" charset="0"/>
                <a:cs typeface="Calibri" panose="020F0502020204030204" pitchFamily="34" charset="0"/>
              </a:rPr>
              <a:t> Luxembourg: Publications Office of the European Union.</a:t>
            </a:r>
            <a:endParaRPr lang="en-GB"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Excursions journal 9.1: Faking It. (2018) Call for articles: Available at: </a:t>
            </a:r>
            <a:r>
              <a:rPr lang="en-US" sz="1200" u="sng" dirty="0">
                <a:latin typeface="Calibri" panose="020F0502020204030204" pitchFamily="34" charset="0"/>
                <a:cs typeface="Calibri" panose="020F0502020204030204" pitchFamily="34" charset="0"/>
                <a:hlinkClick r:id="rId6" invalidUrl="http://www.excursions-journal.org.uk/index.php?journal=excursions&amp;page=pages&amp;op=view&amp;path[]=cfp"/>
              </a:rPr>
              <a:t>http://www.excursions-journal.org.uk/index.php?journal=excursions&amp;page=pages&amp;op=view&amp;path[]=cfp</a:t>
            </a:r>
            <a:endParaRPr lang="en-US" sz="1200" u="sng"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Fowler-Watt, K. </a:t>
            </a:r>
            <a:r>
              <a:rPr lang="en-GB" sz="1200" dirty="0">
                <a:latin typeface="Calibri" panose="020F0502020204030204" pitchFamily="34" charset="0"/>
                <a:cs typeface="Calibri" panose="020F0502020204030204" pitchFamily="34" charset="0"/>
              </a:rPr>
              <a:t>(2019, forthcoming) ‘New journalisms, new pedagogies.’ In: Fowler-Watt, K. and Jukes, S. (2019) </a:t>
            </a:r>
            <a:r>
              <a:rPr lang="en-GB" sz="1200" i="1" dirty="0">
                <a:latin typeface="Calibri" panose="020F0502020204030204" pitchFamily="34" charset="0"/>
                <a:cs typeface="Calibri" panose="020F0502020204030204" pitchFamily="34" charset="0"/>
              </a:rPr>
              <a:t>New Journalisms: Rethinking Practice, Theory and Pedagogy</a:t>
            </a:r>
            <a:r>
              <a:rPr lang="en-GB" sz="1200" dirty="0">
                <a:latin typeface="Calibri" panose="020F0502020204030204" pitchFamily="34" charset="0"/>
                <a:cs typeface="Calibri" panose="020F0502020204030204" pitchFamily="34" charset="0"/>
              </a:rPr>
              <a:t>. London: Routledge Research in Media Literacy and Education. </a:t>
            </a:r>
          </a:p>
          <a:p>
            <a:r>
              <a:rPr lang="en-GB" sz="1200" dirty="0">
                <a:latin typeface="Calibri" panose="020F0502020204030204" pitchFamily="34" charset="0"/>
                <a:cs typeface="Calibri" panose="020F0502020204030204" pitchFamily="34" charset="0"/>
              </a:rPr>
              <a:t>House of Commons, </a:t>
            </a:r>
            <a:r>
              <a:rPr lang="en-GB" sz="1200" i="1" dirty="0">
                <a:latin typeface="Calibri" panose="020F0502020204030204" pitchFamily="34" charset="0"/>
                <a:cs typeface="Calibri" panose="020F0502020204030204" pitchFamily="34" charset="0"/>
              </a:rPr>
              <a:t>Disinformation and ‘fake news’</a:t>
            </a:r>
            <a:r>
              <a:rPr lang="en-GB" sz="1200" dirty="0">
                <a:latin typeface="Calibri" panose="020F0502020204030204" pitchFamily="34" charset="0"/>
                <a:cs typeface="Calibri" panose="020F0502020204030204" pitchFamily="34" charset="0"/>
              </a:rPr>
              <a:t>: Final report of the House of Commons Digital Media, Culture and Sport Committee. Published 18 February 2019. Available at:</a:t>
            </a:r>
          </a:p>
          <a:p>
            <a:r>
              <a:rPr lang="en-GB" sz="1200" u="sng" dirty="0">
                <a:latin typeface="Calibri" panose="020F0502020204030204" pitchFamily="34" charset="0"/>
                <a:cs typeface="Calibri" panose="020F0502020204030204" pitchFamily="34" charset="0"/>
                <a:hlinkClick r:id="rId7"/>
              </a:rPr>
              <a:t>https://publications.parliament.uk/pa/cm201719/cmselect/cmcumeds/1791/1791.pdf</a:t>
            </a:r>
            <a:endParaRPr lang="en-GB" sz="1200" dirty="0">
              <a:latin typeface="Calibri" panose="020F0502020204030204" pitchFamily="34" charset="0"/>
              <a:cs typeface="Calibri" panose="020F0502020204030204" pitchFamily="34" charset="0"/>
            </a:endParaRPr>
          </a:p>
          <a:p>
            <a:r>
              <a:rPr lang="en-GB" sz="1200" b="1" dirty="0" err="1">
                <a:latin typeface="Calibri" panose="020F0502020204030204" pitchFamily="34" charset="0"/>
                <a:cs typeface="Calibri" panose="020F0502020204030204" pitchFamily="34" charset="0"/>
              </a:rPr>
              <a:t>Kakutani</a:t>
            </a:r>
            <a:r>
              <a:rPr lang="en-GB" sz="1200" b="1" dirty="0">
                <a:latin typeface="Calibri" panose="020F0502020204030204" pitchFamily="34" charset="0"/>
                <a:cs typeface="Calibri" panose="020F0502020204030204" pitchFamily="34" charset="0"/>
              </a:rPr>
              <a:t>, M</a:t>
            </a:r>
            <a:r>
              <a:rPr lang="en-GB" sz="1200" dirty="0">
                <a:latin typeface="Calibri" panose="020F0502020204030204" pitchFamily="34" charset="0"/>
                <a:cs typeface="Calibri" panose="020F0502020204030204" pitchFamily="34" charset="0"/>
              </a:rPr>
              <a:t>. (2018) </a:t>
            </a:r>
            <a:r>
              <a:rPr lang="en-GB" sz="1200" i="1" dirty="0">
                <a:latin typeface="Calibri" panose="020F0502020204030204" pitchFamily="34" charset="0"/>
                <a:cs typeface="Calibri" panose="020F0502020204030204" pitchFamily="34" charset="0"/>
              </a:rPr>
              <a:t>The Death of Truth </a:t>
            </a:r>
            <a:r>
              <a:rPr lang="en-GB" sz="1200" dirty="0">
                <a:latin typeface="Calibri" panose="020F0502020204030204" pitchFamily="34" charset="0"/>
                <a:cs typeface="Calibri" panose="020F0502020204030204" pitchFamily="34" charset="0"/>
              </a:rPr>
              <a:t>London: William Collins.</a:t>
            </a:r>
          </a:p>
          <a:p>
            <a:r>
              <a:rPr lang="en-GB" sz="1200" b="1" dirty="0">
                <a:latin typeface="Calibri" panose="020F0502020204030204" pitchFamily="34" charset="0"/>
                <a:cs typeface="Calibri" panose="020F0502020204030204" pitchFamily="34" charset="0"/>
              </a:rPr>
              <a:t>McDougall, J., </a:t>
            </a:r>
            <a:r>
              <a:rPr lang="en-GB" sz="1200" b="1" dirty="0" err="1">
                <a:latin typeface="Calibri" panose="020F0502020204030204" pitchFamily="34" charset="0"/>
                <a:cs typeface="Calibri" panose="020F0502020204030204" pitchFamily="34" charset="0"/>
              </a:rPr>
              <a:t>Zezulková</a:t>
            </a:r>
            <a:r>
              <a:rPr lang="en-GB" sz="1200" b="1" dirty="0">
                <a:latin typeface="Calibri" panose="020F0502020204030204" pitchFamily="34" charset="0"/>
                <a:cs typeface="Calibri" panose="020F0502020204030204" pitchFamily="34" charset="0"/>
              </a:rPr>
              <a:t>, M., </a:t>
            </a:r>
            <a:r>
              <a:rPr lang="lt-LT" sz="1200" b="1" dirty="0" err="1">
                <a:latin typeface="Calibri" panose="020F0502020204030204" pitchFamily="34" charset="0"/>
                <a:cs typeface="Calibri" panose="020F0502020204030204" pitchFamily="34" charset="0"/>
              </a:rPr>
              <a:t>van</a:t>
            </a:r>
            <a:r>
              <a:rPr lang="lt-LT" sz="1200" b="1" dirty="0">
                <a:latin typeface="Calibri" panose="020F0502020204030204" pitchFamily="34" charset="0"/>
                <a:cs typeface="Calibri" panose="020F0502020204030204" pitchFamily="34" charset="0"/>
              </a:rPr>
              <a:t> </a:t>
            </a:r>
            <a:r>
              <a:rPr lang="lt-LT" sz="1200" b="1" dirty="0" err="1">
                <a:latin typeface="Calibri" panose="020F0502020204030204" pitchFamily="34" charset="0"/>
                <a:cs typeface="Calibri" panose="020F0502020204030204" pitchFamily="34" charset="0"/>
              </a:rPr>
              <a:t>Driel</a:t>
            </a:r>
            <a:r>
              <a:rPr lang="lt-LT" sz="1200" b="1" dirty="0">
                <a:latin typeface="Calibri" panose="020F0502020204030204" pitchFamily="34" charset="0"/>
                <a:cs typeface="Calibri" panose="020F0502020204030204" pitchFamily="34" charset="0"/>
              </a:rPr>
              <a:t>, </a:t>
            </a:r>
            <a:r>
              <a:rPr lang="lt-LT" sz="1200" b="1" dirty="0" err="1">
                <a:latin typeface="Calibri" panose="020F0502020204030204" pitchFamily="34" charset="0"/>
                <a:cs typeface="Calibri" panose="020F0502020204030204" pitchFamily="34" charset="0"/>
              </a:rPr>
              <a:t>B</a:t>
            </a:r>
            <a:r>
              <a:rPr lang="en-GB" sz="1200" b="1" dirty="0">
                <a:latin typeface="Calibri" panose="020F0502020204030204" pitchFamily="34" charset="0"/>
                <a:cs typeface="Calibri" panose="020F0502020204030204" pitchFamily="34" charset="0"/>
              </a:rPr>
              <a:t>., </a:t>
            </a:r>
            <a:r>
              <a:rPr lang="en-GB" sz="1200" b="1" dirty="0" err="1">
                <a:latin typeface="Calibri" panose="020F0502020204030204" pitchFamily="34" charset="0"/>
                <a:cs typeface="Calibri" panose="020F0502020204030204" pitchFamily="34" charset="0"/>
              </a:rPr>
              <a:t>Sternadel</a:t>
            </a:r>
            <a:r>
              <a:rPr lang="en-GB" sz="1200" b="1" dirty="0">
                <a:latin typeface="Calibri" panose="020F0502020204030204" pitchFamily="34" charset="0"/>
                <a:cs typeface="Calibri" panose="020F0502020204030204" pitchFamily="34" charset="0"/>
              </a:rPr>
              <a:t>, D. </a:t>
            </a:r>
            <a:r>
              <a:rPr lang="en-GB" sz="1200" dirty="0">
                <a:latin typeface="Calibri" panose="020F0502020204030204" pitchFamily="34" charset="0"/>
                <a:cs typeface="Calibri" panose="020F0502020204030204" pitchFamily="34" charset="0"/>
              </a:rPr>
              <a:t>(2018), ‘Teaching media literacy in Europe: evidence of effective school practices in primary and secondary education’, </a:t>
            </a:r>
            <a:r>
              <a:rPr lang="en-GB" sz="1200" i="1" dirty="0">
                <a:latin typeface="Calibri" panose="020F0502020204030204" pitchFamily="34" charset="0"/>
                <a:cs typeface="Calibri" panose="020F0502020204030204" pitchFamily="34" charset="0"/>
              </a:rPr>
              <a:t>NESET II report</a:t>
            </a:r>
            <a:r>
              <a:rPr lang="en-GB" sz="1200" dirty="0">
                <a:latin typeface="Calibri" panose="020F0502020204030204" pitchFamily="34" charset="0"/>
                <a:cs typeface="Calibri" panose="020F0502020204030204" pitchFamily="34" charset="0"/>
              </a:rPr>
              <a:t>. Luxembourg: Publications Office of the European Union.</a:t>
            </a:r>
          </a:p>
          <a:p>
            <a:r>
              <a:rPr lang="en-GB" sz="1200" b="1" dirty="0">
                <a:latin typeface="Calibri" panose="020F0502020204030204" pitchFamily="34" charset="0"/>
                <a:cs typeface="Calibri" panose="020F0502020204030204" pitchFamily="34" charset="0"/>
              </a:rPr>
              <a:t>McDougall, J; José </a:t>
            </a:r>
            <a:r>
              <a:rPr lang="en-GB" sz="1200" b="1" dirty="0" err="1">
                <a:latin typeface="Calibri" panose="020F0502020204030204" pitchFamily="34" charset="0"/>
                <a:cs typeface="Calibri" panose="020F0502020204030204" pitchFamily="34" charset="0"/>
              </a:rPr>
              <a:t>Brites</a:t>
            </a:r>
            <a:r>
              <a:rPr lang="en-GB" sz="1200" b="1" dirty="0">
                <a:latin typeface="Calibri" panose="020F0502020204030204" pitchFamily="34" charset="0"/>
                <a:cs typeface="Calibri" panose="020F0502020204030204" pitchFamily="34" charset="0"/>
              </a:rPr>
              <a:t>, M; Couto, M and Lucas, C </a:t>
            </a:r>
            <a:r>
              <a:rPr lang="en-GB" sz="1200" dirty="0">
                <a:latin typeface="Calibri" panose="020F0502020204030204" pitchFamily="34" charset="0"/>
                <a:cs typeface="Calibri" panose="020F0502020204030204" pitchFamily="34" charset="0"/>
              </a:rPr>
              <a:t>(</a:t>
            </a:r>
            <a:r>
              <a:rPr lang="en-GB" sz="1200" dirty="0" err="1">
                <a:latin typeface="Calibri" panose="020F0502020204030204" pitchFamily="34" charset="0"/>
                <a:cs typeface="Calibri" panose="020F0502020204030204" pitchFamily="34" charset="0"/>
              </a:rPr>
              <a:t>eds</a:t>
            </a:r>
            <a:r>
              <a:rPr lang="en-GB" sz="1200" dirty="0">
                <a:latin typeface="Calibri" panose="020F0502020204030204" pitchFamily="34" charset="0"/>
                <a:cs typeface="Calibri" panose="020F0502020204030204" pitchFamily="34" charset="0"/>
              </a:rPr>
              <a:t>) (forthcoming, 2018) </a:t>
            </a:r>
            <a:r>
              <a:rPr lang="en-GB" sz="1200" i="1" dirty="0" err="1">
                <a:latin typeface="Calibri" panose="020F0502020204030204" pitchFamily="34" charset="0"/>
                <a:cs typeface="Calibri" panose="020F0502020204030204" pitchFamily="34" charset="0"/>
              </a:rPr>
              <a:t>Cultura</a:t>
            </a:r>
            <a:r>
              <a:rPr lang="en-GB" sz="1200" i="1" dirty="0">
                <a:latin typeface="Calibri" panose="020F0502020204030204" pitchFamily="34" charset="0"/>
                <a:cs typeface="Calibri" panose="020F0502020204030204" pitchFamily="34" charset="0"/>
              </a:rPr>
              <a:t> y </a:t>
            </a:r>
            <a:r>
              <a:rPr lang="en-GB" sz="1200" i="1" dirty="0" err="1">
                <a:latin typeface="Calibri" panose="020F0502020204030204" pitchFamily="34" charset="0"/>
                <a:cs typeface="Calibri" panose="020F0502020204030204" pitchFamily="34" charset="0"/>
              </a:rPr>
              <a:t>Educación</a:t>
            </a:r>
            <a:r>
              <a:rPr lang="en-GB" sz="1200" dirty="0">
                <a:latin typeface="Calibri" panose="020F0502020204030204" pitchFamily="34" charset="0"/>
                <a:cs typeface="Calibri" panose="020F0502020204030204" pitchFamily="34" charset="0"/>
              </a:rPr>
              <a:t>: ‘Digital Literacy, Fake News and Education’. Special Issue, in press. </a:t>
            </a:r>
          </a:p>
          <a:p>
            <a:r>
              <a:rPr lang="en-GB" sz="1200" b="1" dirty="0" err="1">
                <a:latin typeface="Calibri" panose="020F0502020204030204" pitchFamily="34" charset="0"/>
                <a:cs typeface="Calibri" panose="020F0502020204030204" pitchFamily="34" charset="0"/>
              </a:rPr>
              <a:t>Mihailidis</a:t>
            </a:r>
            <a:r>
              <a:rPr lang="en-GB" sz="1200" b="1" dirty="0">
                <a:latin typeface="Calibri" panose="020F0502020204030204" pitchFamily="34" charset="0"/>
                <a:cs typeface="Calibri" panose="020F0502020204030204" pitchFamily="34" charset="0"/>
              </a:rPr>
              <a:t>, P. </a:t>
            </a:r>
            <a:r>
              <a:rPr lang="en-GB" sz="1200" dirty="0">
                <a:latin typeface="Calibri" panose="020F0502020204030204" pitchFamily="34" charset="0"/>
                <a:cs typeface="Calibri" panose="020F0502020204030204" pitchFamily="34" charset="0"/>
              </a:rPr>
              <a:t>(2018) </a:t>
            </a:r>
            <a:r>
              <a:rPr lang="en-GB" sz="1200" i="1" dirty="0">
                <a:latin typeface="Calibri" panose="020F0502020204030204" pitchFamily="34" charset="0"/>
                <a:cs typeface="Calibri" panose="020F0502020204030204" pitchFamily="34" charset="0"/>
              </a:rPr>
              <a:t>Civic Media Literacies: Re-Imagining Human Connection in an Age of Digital Abundance.</a:t>
            </a:r>
            <a:r>
              <a:rPr lang="en-GB" sz="1200" dirty="0">
                <a:latin typeface="Calibri" panose="020F0502020204030204" pitchFamily="34" charset="0"/>
                <a:cs typeface="Calibri" panose="020F0502020204030204" pitchFamily="34" charset="0"/>
              </a:rPr>
              <a:t> New York: Routledge. </a:t>
            </a:r>
          </a:p>
          <a:p>
            <a:r>
              <a:rPr lang="en-GB" sz="1200" b="1" dirty="0" err="1">
                <a:latin typeface="Calibri" panose="020F0502020204030204" pitchFamily="34" charset="0"/>
                <a:cs typeface="Calibri" panose="020F0502020204030204" pitchFamily="34" charset="0"/>
              </a:rPr>
              <a:t>Rusbridger</a:t>
            </a:r>
            <a:r>
              <a:rPr lang="en-GB" sz="1200" b="1" dirty="0">
                <a:latin typeface="Calibri" panose="020F0502020204030204" pitchFamily="34" charset="0"/>
                <a:cs typeface="Calibri" panose="020F0502020204030204" pitchFamily="34" charset="0"/>
              </a:rPr>
              <a:t>, A. </a:t>
            </a:r>
            <a:r>
              <a:rPr lang="en-GB" sz="1200" dirty="0">
                <a:latin typeface="Calibri" panose="020F0502020204030204" pitchFamily="34" charset="0"/>
                <a:cs typeface="Calibri" panose="020F0502020204030204" pitchFamily="34" charset="0"/>
              </a:rPr>
              <a:t>(2018) </a:t>
            </a:r>
            <a:r>
              <a:rPr lang="en-GB" sz="1200" i="1" dirty="0">
                <a:latin typeface="Calibri" panose="020F0502020204030204" pitchFamily="34" charset="0"/>
                <a:cs typeface="Calibri" panose="020F0502020204030204" pitchFamily="34" charset="0"/>
              </a:rPr>
              <a:t>Breaking News: The Remaking of Journalism and Why it Matters Now. </a:t>
            </a:r>
            <a:r>
              <a:rPr lang="en-GB" sz="1200" dirty="0">
                <a:latin typeface="Calibri" panose="020F0502020204030204" pitchFamily="34" charset="0"/>
                <a:cs typeface="Calibri" panose="020F0502020204030204" pitchFamily="34" charset="0"/>
              </a:rPr>
              <a:t>London: Canongate.  </a:t>
            </a:r>
          </a:p>
          <a:p>
            <a:r>
              <a:rPr lang="en-GB" sz="1200" b="1" dirty="0">
                <a:latin typeface="Calibri" panose="020F0502020204030204" pitchFamily="34" charset="0"/>
                <a:cs typeface="Calibri" panose="020F0502020204030204" pitchFamily="34" charset="0"/>
              </a:rPr>
              <a:t>Sopel, J., </a:t>
            </a:r>
            <a:r>
              <a:rPr lang="en-GB" sz="1200" dirty="0">
                <a:latin typeface="Calibri" panose="020F0502020204030204" pitchFamily="34" charset="0"/>
                <a:cs typeface="Calibri" panose="020F0502020204030204" pitchFamily="34" charset="0"/>
              </a:rPr>
              <a:t>(2017) </a:t>
            </a:r>
            <a:r>
              <a:rPr lang="en-GB" sz="1200" i="1" dirty="0">
                <a:latin typeface="Calibri" panose="020F0502020204030204" pitchFamily="34" charset="0"/>
                <a:cs typeface="Calibri" panose="020F0502020204030204" pitchFamily="34" charset="0"/>
              </a:rPr>
              <a:t>If only they didn’t speak English: Notes from Trump’s America</a:t>
            </a:r>
            <a:r>
              <a:rPr lang="en-GB" sz="1200" dirty="0">
                <a:latin typeface="Calibri" panose="020F0502020204030204" pitchFamily="34" charset="0"/>
                <a:cs typeface="Calibri" panose="020F0502020204030204" pitchFamily="34" charset="0"/>
              </a:rPr>
              <a:t> London: BBC Books</a:t>
            </a:r>
          </a:p>
          <a:p>
            <a:r>
              <a:rPr lang="en-GB" sz="1200" b="1" dirty="0">
                <a:latin typeface="Calibri" panose="020F0502020204030204" pitchFamily="34" charset="0"/>
                <a:cs typeface="Calibri" panose="020F0502020204030204" pitchFamily="34" charset="0"/>
              </a:rPr>
              <a:t>UNESCO, (2016). </a:t>
            </a:r>
            <a:r>
              <a:rPr lang="en-GB" sz="1200" i="1" dirty="0">
                <a:latin typeface="Calibri" panose="020F0502020204030204" pitchFamily="34" charset="0"/>
                <a:cs typeface="Calibri" panose="020F0502020204030204" pitchFamily="34" charset="0"/>
              </a:rPr>
              <a:t>Riga Recommendations on Media and Information Literacy</a:t>
            </a:r>
            <a:r>
              <a:rPr lang="en-GB" sz="1200" dirty="0">
                <a:latin typeface="Calibri" panose="020F0502020204030204" pitchFamily="34" charset="0"/>
                <a:cs typeface="Calibri" panose="020F0502020204030204" pitchFamily="34" charset="0"/>
              </a:rPr>
              <a:t>: Available </a:t>
            </a:r>
            <a:r>
              <a:rPr lang="en-GB" sz="1200" dirty="0" err="1">
                <a:latin typeface="Calibri" panose="020F0502020204030204" pitchFamily="34" charset="0"/>
                <a:cs typeface="Calibri" panose="020F0502020204030204" pitchFamily="34" charset="0"/>
              </a:rPr>
              <a:t>at:</a:t>
            </a:r>
            <a:r>
              <a:rPr lang="en-GB" sz="1200" u="sng" dirty="0" err="1">
                <a:latin typeface="Calibri" panose="020F0502020204030204" pitchFamily="34" charset="0"/>
                <a:cs typeface="Calibri" panose="020F0502020204030204" pitchFamily="34" charset="0"/>
                <a:hlinkClick r:id="rId8"/>
              </a:rPr>
              <a:t>http</a:t>
            </a:r>
            <a:r>
              <a:rPr lang="en-GB" sz="1200" u="sng" dirty="0">
                <a:latin typeface="Calibri" panose="020F0502020204030204" pitchFamily="34" charset="0"/>
                <a:cs typeface="Calibri" panose="020F0502020204030204" pitchFamily="34" charset="0"/>
                <a:hlinkClick r:id="rId8"/>
              </a:rPr>
              <a:t>://www.unesco.org/new/fileadmin/MULTIMEDIA/HQ/CI/CI/pdf/Events/riga_recommendations_on_media_and_information_literacy.pdf</a:t>
            </a:r>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000" dirty="0">
              <a:latin typeface="Calibri" panose="020F0502020204030204" pitchFamily="34" charset="0"/>
              <a:cs typeface="Calibri" panose="020F0502020204030204" pitchFamily="34" charset="0"/>
            </a:endParaRPr>
          </a:p>
          <a:p>
            <a:endParaRPr lang="en-GB" sz="1000" dirty="0">
              <a:latin typeface="Calibri" panose="020F0502020204030204" pitchFamily="34" charset="0"/>
              <a:cs typeface="Calibri" panose="020F0502020204030204" pitchFamily="34" charset="0"/>
            </a:endParaRPr>
          </a:p>
          <a:p>
            <a:r>
              <a:rPr lang="en-GB" sz="1000" dirty="0">
                <a:latin typeface="Calibri" panose="020F0502020204030204" pitchFamily="34" charset="0"/>
                <a:cs typeface="Calibri" panose="020F0502020204030204" pitchFamily="34" charset="0"/>
              </a:rPr>
              <a:t> </a:t>
            </a:r>
          </a:p>
          <a:p>
            <a:pPr>
              <a:lnSpc>
                <a:spcPct val="115000"/>
              </a:lnSpc>
              <a:spcAft>
                <a:spcPts val="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endParaRPr lang="en-US" sz="1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en-US" sz="1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en-US" sz="1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en-GB"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E55F7CCD-09DF-0E4D-AFFE-1930A1A50BEA}"/>
              </a:ext>
            </a:extLst>
          </p:cNvPr>
          <p:cNvSpPr/>
          <p:nvPr/>
        </p:nvSpPr>
        <p:spPr>
          <a:xfrm flipH="1" flipV="1">
            <a:off x="11741331" y="1540741"/>
            <a:ext cx="627017" cy="392159"/>
          </a:xfrm>
          <a:prstGeom prst="rect">
            <a:avLst/>
          </a:prstGeom>
        </p:spPr>
        <p:txBody>
          <a:bodyPr wrap="square">
            <a:spAutoFit/>
          </a:bodyPr>
          <a:lstStyle/>
          <a:p>
            <a:pPr>
              <a:lnSpc>
                <a:spcPct val="115000"/>
              </a:lnSpc>
              <a:spcAft>
                <a:spcPts val="0"/>
              </a:spcAft>
            </a:pPr>
            <a:endParaRPr lang="en-GB">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Content Placeholder 10">
            <a:extLst>
              <a:ext uri="{FF2B5EF4-FFF2-40B4-BE49-F238E27FC236}">
                <a16:creationId xmlns:a16="http://schemas.microsoft.com/office/drawing/2014/main" xmlns="" id="{3D047E58-4724-DE46-8EB5-A6630789A092}"/>
              </a:ext>
            </a:extLst>
          </p:cNvPr>
          <p:cNvSpPr>
            <a:spLocks noGrp="1"/>
          </p:cNvSpPr>
          <p:nvPr>
            <p:ph idx="1"/>
          </p:nvPr>
        </p:nvSpPr>
        <p:spPr>
          <a:xfrm>
            <a:off x="3406793" y="3186684"/>
            <a:ext cx="7729728" cy="3101983"/>
          </a:xfrm>
        </p:spPr>
        <p:txBody>
          <a:bodyPr/>
          <a:lstStyle/>
          <a:p>
            <a:endParaRPr lang="en-US"/>
          </a:p>
        </p:txBody>
      </p:sp>
      <p:pic>
        <p:nvPicPr>
          <p:cNvPr id="12" name="Picture 11">
            <a:extLst>
              <a:ext uri="{FF2B5EF4-FFF2-40B4-BE49-F238E27FC236}">
                <a16:creationId xmlns:a16="http://schemas.microsoft.com/office/drawing/2014/main" xmlns="" id="{FA5734B6-3268-0342-B099-0FE0FC6053D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814560" y="288379"/>
            <a:ext cx="1007477" cy="989756"/>
          </a:xfrm>
          <a:prstGeom prst="rect">
            <a:avLst/>
          </a:prstGeom>
        </p:spPr>
      </p:pic>
      <p:pic>
        <p:nvPicPr>
          <p:cNvPr id="13" name="Picture 12">
            <a:extLst>
              <a:ext uri="{FF2B5EF4-FFF2-40B4-BE49-F238E27FC236}">
                <a16:creationId xmlns:a16="http://schemas.microsoft.com/office/drawing/2014/main" xmlns="" id="{1E1CBE17-D6F6-984C-873D-75B5B5F86B6E}"/>
              </a:ext>
            </a:extLst>
          </p:cNvPr>
          <p:cNvPicPr>
            <a:picLocks noChangeAspect="1"/>
          </p:cNvPicPr>
          <p:nvPr/>
        </p:nvPicPr>
        <p:blipFill rotWithShape="1">
          <a:blip r:embed="rId10"/>
          <a:srcRect l="1397" r="5712" b="2"/>
          <a:stretch/>
        </p:blipFill>
        <p:spPr>
          <a:xfrm>
            <a:off x="1145267" y="54161"/>
            <a:ext cx="1018843" cy="1121494"/>
          </a:xfrm>
          <a:prstGeom prst="rect">
            <a:avLst/>
          </a:prstGeom>
          <a:ln w="31750" cap="sq">
            <a:solidFill>
              <a:srgbClr val="FFFFFF"/>
            </a:solidFill>
            <a:miter lim="800000"/>
          </a:ln>
        </p:spPr>
      </p:pic>
    </p:spTree>
    <p:extLst>
      <p:ext uri="{BB962C8B-B14F-4D97-AF65-F5344CB8AC3E}">
        <p14:creationId xmlns:p14="http://schemas.microsoft.com/office/powerpoint/2010/main" val="2274485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17" y="226422"/>
            <a:ext cx="11869783" cy="1028995"/>
          </a:xfrm>
        </p:spPr>
        <p:txBody>
          <a:bodyPr>
            <a:normAutofit fontScale="90000"/>
          </a:bodyPr>
          <a:lstStyle/>
          <a:p>
            <a:r>
              <a:rPr lang="en-US" sz="3100" b="1" i="1"/>
              <a:t> </a:t>
            </a:r>
            <a:br>
              <a:rPr lang="en-US" sz="3100" b="1" i="1"/>
            </a:br>
            <a:r>
              <a:rPr lang="en-US" sz="3100" b="1" i="1"/>
              <a:t> </a:t>
            </a:r>
            <a:r>
              <a:rPr lang="en-US" sz="3100" b="1"/>
              <a:t>The Project: </a:t>
            </a:r>
            <a:r>
              <a:rPr lang="en-US" sz="3100" b="1" i="1"/>
              <a:t>Media Literacy vs Fake News: </a:t>
            </a:r>
            <a:r>
              <a:rPr lang="en-US" sz="3100" b="1"/>
              <a:t>Critical Thinking, Resilience &amp; Civic Engagement</a:t>
            </a:r>
            <a:r>
              <a:rPr lang="en-US" sz="4000"/>
              <a:t/>
            </a:r>
            <a:br>
              <a:rPr lang="en-US" sz="4000"/>
            </a:br>
            <a:endParaRPr lang="en-US"/>
          </a:p>
        </p:txBody>
      </p:sp>
      <p:sp>
        <p:nvSpPr>
          <p:cNvPr id="3" name="Content Placeholder 2"/>
          <p:cNvSpPr>
            <a:spLocks noGrp="1"/>
          </p:cNvSpPr>
          <p:nvPr>
            <p:ph idx="1"/>
          </p:nvPr>
        </p:nvSpPr>
        <p:spPr/>
        <p:txBody>
          <a:bodyPr/>
          <a:lstStyle/>
          <a:p>
            <a:endParaRPr lang="en-US"/>
          </a:p>
          <a:p>
            <a:endParaRPr lang="en-US"/>
          </a:p>
        </p:txBody>
      </p:sp>
      <p:sp>
        <p:nvSpPr>
          <p:cNvPr id="4" name="Rectangle 3"/>
          <p:cNvSpPr/>
          <p:nvPr/>
        </p:nvSpPr>
        <p:spPr>
          <a:xfrm>
            <a:off x="574157" y="1690688"/>
            <a:ext cx="7485321" cy="4527393"/>
          </a:xfrm>
          <a:prstGeom prst="rect">
            <a:avLst/>
          </a:prstGeom>
        </p:spPr>
        <p:txBody>
          <a:bodyPr wrap="square">
            <a:spAutoFit/>
          </a:bodyPr>
          <a:lstStyle/>
          <a:p>
            <a:pPr marL="342900" marR="0" lvl="0" indent="-342900" algn="just">
              <a:lnSpc>
                <a:spcPct val="115000"/>
              </a:lnSpc>
              <a:spcBef>
                <a:spcPts val="0"/>
              </a:spcBef>
              <a:spcAft>
                <a:spcPts val="0"/>
              </a:spcAft>
              <a:buFont typeface="+mj-lt"/>
              <a:buAutoNum type="arabicPeriod"/>
            </a:pPr>
            <a:r>
              <a:rPr lang="en-US" b="1">
                <a:solidFill>
                  <a:srgbClr val="000000"/>
                </a:solidFill>
                <a:ea typeface="Times New Roman" charset="0"/>
                <a:cs typeface="Arial" charset="0"/>
              </a:rPr>
              <a:t>bring together</a:t>
            </a:r>
            <a:r>
              <a:rPr lang="en-US">
                <a:solidFill>
                  <a:srgbClr val="000000"/>
                </a:solidFill>
                <a:ea typeface="Times New Roman" charset="0"/>
                <a:cs typeface="Arial" charset="0"/>
              </a:rPr>
              <a:t> leading researchers in the field of media literacy with key stakeholders from journalism and digital media </a:t>
            </a:r>
            <a:r>
              <a:rPr lang="en-US" i="1">
                <a:solidFill>
                  <a:srgbClr val="000000"/>
                </a:solidFill>
                <a:ea typeface="Times New Roman" charset="0"/>
                <a:cs typeface="Arial" charset="0"/>
              </a:rPr>
              <a:t>and </a:t>
            </a:r>
            <a:r>
              <a:rPr lang="en-US">
                <a:solidFill>
                  <a:srgbClr val="000000"/>
                </a:solidFill>
                <a:ea typeface="Times New Roman" charset="0"/>
                <a:cs typeface="Arial" charset="0"/>
              </a:rPr>
              <a:t>young citizens vulnerable to disinformation; </a:t>
            </a:r>
            <a:endParaRPr lang="en-US">
              <a:ea typeface="Times New Roman" charset="0"/>
              <a:cs typeface="Times New Roman" charset="0"/>
            </a:endParaRPr>
          </a:p>
          <a:p>
            <a:pPr marL="342900" marR="0" lvl="0" indent="-342900" algn="just">
              <a:lnSpc>
                <a:spcPct val="115000"/>
              </a:lnSpc>
              <a:spcBef>
                <a:spcPts val="0"/>
              </a:spcBef>
              <a:spcAft>
                <a:spcPts val="0"/>
              </a:spcAft>
              <a:buFont typeface="+mj-lt"/>
              <a:buAutoNum type="arabicPeriod"/>
            </a:pPr>
            <a:r>
              <a:rPr lang="en-US" b="1">
                <a:solidFill>
                  <a:srgbClr val="000000"/>
                </a:solidFill>
                <a:ea typeface="Times New Roman" charset="0"/>
                <a:cs typeface="Arial" charset="0"/>
              </a:rPr>
              <a:t>provide </a:t>
            </a:r>
            <a:r>
              <a:rPr lang="en-US">
                <a:solidFill>
                  <a:srgbClr val="000000"/>
                </a:solidFill>
                <a:ea typeface="Times New Roman" charset="0"/>
                <a:cs typeface="Arial" charset="0"/>
              </a:rPr>
              <a:t>a forum for key stakeholders to listen to, and exchange knowledge with young people, to develop resilience in young citizens through media literacy and reduce the potential impact of ‘fake news’ and disinformation; </a:t>
            </a:r>
            <a:endParaRPr lang="en-US">
              <a:ea typeface="Times New Roman" charset="0"/>
              <a:cs typeface="Times New Roman" charset="0"/>
            </a:endParaRPr>
          </a:p>
          <a:p>
            <a:pPr marL="342900" marR="0" lvl="0" indent="-342900" algn="just">
              <a:lnSpc>
                <a:spcPct val="115000"/>
              </a:lnSpc>
              <a:spcBef>
                <a:spcPts val="0"/>
              </a:spcBef>
              <a:spcAft>
                <a:spcPts val="0"/>
              </a:spcAft>
              <a:buFont typeface="+mj-lt"/>
              <a:buAutoNum type="arabicPeriod"/>
            </a:pPr>
            <a:r>
              <a:rPr lang="en-US" b="1">
                <a:solidFill>
                  <a:srgbClr val="000000"/>
                </a:solidFill>
                <a:ea typeface="Times New Roman" charset="0"/>
                <a:cs typeface="Arial" charset="0"/>
              </a:rPr>
              <a:t>share </a:t>
            </a:r>
            <a:r>
              <a:rPr lang="en-US">
                <a:solidFill>
                  <a:srgbClr val="000000"/>
                </a:solidFill>
                <a:ea typeface="Times New Roman" charset="0"/>
                <a:cs typeface="Arial" charset="0"/>
              </a:rPr>
              <a:t>expertise between media literacy experts, journalists and digital media corporations, along with new insights, generated through participative methods, from young UK citizens’ experiences of engagement with news and information; </a:t>
            </a:r>
            <a:endParaRPr lang="en-US">
              <a:ea typeface="Times New Roman" charset="0"/>
              <a:cs typeface="Times New Roman" charset="0"/>
            </a:endParaRPr>
          </a:p>
          <a:p>
            <a:pPr marL="342900" marR="0" lvl="0" indent="-342900" algn="just">
              <a:lnSpc>
                <a:spcPct val="115000"/>
              </a:lnSpc>
              <a:spcBef>
                <a:spcPts val="0"/>
              </a:spcBef>
              <a:spcAft>
                <a:spcPts val="1000"/>
              </a:spcAft>
              <a:buFont typeface="+mj-lt"/>
              <a:buAutoNum type="arabicPeriod"/>
            </a:pPr>
            <a:r>
              <a:rPr lang="en-US" b="1">
                <a:solidFill>
                  <a:srgbClr val="000000"/>
                </a:solidFill>
                <a:ea typeface="Times New Roman" charset="0"/>
                <a:cs typeface="Arial" charset="0"/>
              </a:rPr>
              <a:t>produce</a:t>
            </a:r>
            <a:r>
              <a:rPr lang="en-US">
                <a:solidFill>
                  <a:srgbClr val="000000"/>
                </a:solidFill>
                <a:ea typeface="Times New Roman" charset="0"/>
                <a:cs typeface="Arial" charset="0"/>
              </a:rPr>
              <a:t> an open access digital toolkit for media resilience, focusing on ‘fake news’ and disinformation, to be disseminated and accessed through networks in which the research team and stakeholders are active. </a:t>
            </a:r>
            <a:endParaRPr lang="en-US">
              <a:effectLst/>
              <a:ea typeface="Times New Roman" charset="0"/>
              <a:cs typeface="Times New Roman"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3521" y="2044793"/>
            <a:ext cx="3116191" cy="3104818"/>
          </a:xfrm>
          <a:prstGeom prst="rect">
            <a:avLst/>
          </a:prstGeom>
        </p:spPr>
      </p:pic>
    </p:spTree>
    <p:extLst>
      <p:ext uri="{BB962C8B-B14F-4D97-AF65-F5344CB8AC3E}">
        <p14:creationId xmlns:p14="http://schemas.microsoft.com/office/powerpoint/2010/main" val="292451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441E1-6673-4C42-8D3E-46BE3D85071E}"/>
              </a:ext>
            </a:extLst>
          </p:cNvPr>
          <p:cNvSpPr>
            <a:spLocks noGrp="1"/>
          </p:cNvSpPr>
          <p:nvPr>
            <p:ph type="title"/>
          </p:nvPr>
        </p:nvSpPr>
        <p:spPr>
          <a:xfrm>
            <a:off x="804672" y="342900"/>
            <a:ext cx="6092952" cy="1188720"/>
          </a:xfrm>
        </p:spPr>
        <p:txBody>
          <a:bodyPr>
            <a:normAutofit/>
          </a:bodyPr>
          <a:lstStyle/>
          <a:p>
            <a:r>
              <a:rPr lang="en-US" b="1" dirty="0" smtClean="0"/>
              <a:t>FIELD REVIEW - a </a:t>
            </a:r>
            <a:r>
              <a:rPr lang="en-US" b="1" dirty="0"/>
              <a:t>disruptive age</a:t>
            </a:r>
          </a:p>
        </p:txBody>
      </p:sp>
      <p:sp>
        <p:nvSpPr>
          <p:cNvPr id="3" name="Content Placeholder 2">
            <a:extLst>
              <a:ext uri="{FF2B5EF4-FFF2-40B4-BE49-F238E27FC236}">
                <a16:creationId xmlns:a16="http://schemas.microsoft.com/office/drawing/2014/main" xmlns="" id="{8C14A70A-FA18-8949-9E54-773442142F66}"/>
              </a:ext>
            </a:extLst>
          </p:cNvPr>
          <p:cNvSpPr>
            <a:spLocks noGrp="1"/>
          </p:cNvSpPr>
          <p:nvPr>
            <p:ph idx="1"/>
          </p:nvPr>
        </p:nvSpPr>
        <p:spPr>
          <a:xfrm>
            <a:off x="396240" y="1682496"/>
            <a:ext cx="10832592" cy="4919472"/>
          </a:xfrm>
        </p:spPr>
        <p:txBody>
          <a:bodyPr>
            <a:normAutofit/>
          </a:bodyPr>
          <a:lstStyle/>
          <a:p>
            <a:pPr lvl="3">
              <a:lnSpc>
                <a:spcPct val="90000"/>
              </a:lnSpc>
            </a:pPr>
            <a:endParaRPr lang="en-US" sz="1400" dirty="0"/>
          </a:p>
          <a:p>
            <a:pPr>
              <a:lnSpc>
                <a:spcPct val="90000"/>
              </a:lnSpc>
            </a:pPr>
            <a:r>
              <a:rPr lang="en-US" sz="2400" i="1" dirty="0">
                <a:latin typeface="+mj-lt"/>
                <a:cs typeface="Calibri" panose="020F0502020204030204" pitchFamily="34" charset="0"/>
              </a:rPr>
              <a:t>“Truth was fake, fake was true.  And that’s when the problem suddenly snapped into focus” </a:t>
            </a:r>
            <a:r>
              <a:rPr lang="en-US" sz="2400" dirty="0">
                <a:latin typeface="+mj-lt"/>
                <a:cs typeface="Calibri" panose="020F0502020204030204" pitchFamily="34" charset="0"/>
              </a:rPr>
              <a:t>(</a:t>
            </a:r>
            <a:r>
              <a:rPr lang="en-US" sz="2400" dirty="0" err="1">
                <a:latin typeface="+mj-lt"/>
                <a:cs typeface="Calibri" panose="020F0502020204030204" pitchFamily="34" charset="0"/>
              </a:rPr>
              <a:t>Rusbridger</a:t>
            </a:r>
            <a:r>
              <a:rPr lang="en-US" sz="2400" dirty="0">
                <a:latin typeface="+mj-lt"/>
                <a:cs typeface="Calibri" panose="020F0502020204030204" pitchFamily="34" charset="0"/>
              </a:rPr>
              <a:t>, 2018. p. </a:t>
            </a:r>
            <a:r>
              <a:rPr lang="en-US" sz="2400" i="1" dirty="0">
                <a:latin typeface="+mj-lt"/>
                <a:cs typeface="Calibri" panose="020F0502020204030204" pitchFamily="34" charset="0"/>
              </a:rPr>
              <a:t>x</a:t>
            </a:r>
            <a:r>
              <a:rPr lang="en-US" sz="2400" dirty="0">
                <a:latin typeface="+mj-lt"/>
                <a:cs typeface="Calibri" panose="020F0502020204030204" pitchFamily="34" charset="0"/>
              </a:rPr>
              <a:t>).</a:t>
            </a:r>
          </a:p>
          <a:p>
            <a:pPr>
              <a:lnSpc>
                <a:spcPct val="90000"/>
              </a:lnSpc>
            </a:pPr>
            <a:r>
              <a:rPr lang="en-US" sz="2400" dirty="0">
                <a:latin typeface="+mj-lt"/>
                <a:cs typeface="Calibri" panose="020F0502020204030204" pitchFamily="34" charset="0"/>
              </a:rPr>
              <a:t>Media education  needs to: </a:t>
            </a:r>
            <a:endParaRPr lang="en-US" sz="2400" dirty="0" smtClean="0">
              <a:latin typeface="+mj-lt"/>
              <a:cs typeface="Calibri" panose="020F0502020204030204" pitchFamily="34" charset="0"/>
            </a:endParaRPr>
          </a:p>
          <a:p>
            <a:pPr>
              <a:lnSpc>
                <a:spcPct val="90000"/>
              </a:lnSpc>
            </a:pPr>
            <a:r>
              <a:rPr lang="en-US" sz="2400" i="1" dirty="0" smtClean="0">
                <a:latin typeface="+mj-lt"/>
                <a:cs typeface="Calibri" panose="020F0502020204030204" pitchFamily="34" charset="0"/>
              </a:rPr>
              <a:t>“</a:t>
            </a:r>
            <a:r>
              <a:rPr lang="en-US" sz="2400" i="1" dirty="0">
                <a:latin typeface="+mj-lt"/>
                <a:cs typeface="Calibri" panose="020F0502020204030204" pitchFamily="34" charset="0"/>
              </a:rPr>
              <a:t>develop a coherent understanding of the media environment, improve cross-disciplinary collaboration,  leverage the current media crisis to consolidate stakeholders and develop curricula for addressing action in addition to interpretation” </a:t>
            </a:r>
            <a:r>
              <a:rPr lang="en-US" sz="2400" dirty="0">
                <a:latin typeface="+mj-lt"/>
                <a:cs typeface="Calibri" panose="020F0502020204030204" pitchFamily="34" charset="0"/>
              </a:rPr>
              <a:t> </a:t>
            </a:r>
            <a:endParaRPr lang="en-US" sz="2400" dirty="0" smtClean="0">
              <a:latin typeface="+mj-lt"/>
              <a:cs typeface="Calibri" panose="020F0502020204030204" pitchFamily="34" charset="0"/>
            </a:endParaRPr>
          </a:p>
          <a:p>
            <a:pPr>
              <a:lnSpc>
                <a:spcPct val="90000"/>
              </a:lnSpc>
            </a:pPr>
            <a:r>
              <a:rPr lang="en-US" sz="2400" dirty="0">
                <a:latin typeface="+mj-lt"/>
                <a:cs typeface="Calibri" panose="020F0502020204030204" pitchFamily="34" charset="0"/>
              </a:rPr>
              <a:t> </a:t>
            </a:r>
            <a:r>
              <a:rPr lang="en-US" sz="2400" dirty="0" smtClean="0">
                <a:latin typeface="+mj-lt"/>
                <a:cs typeface="Calibri" panose="020F0502020204030204" pitchFamily="34" charset="0"/>
              </a:rPr>
              <a:t>       (</a:t>
            </a:r>
            <a:r>
              <a:rPr lang="en-US" sz="2400" dirty="0">
                <a:latin typeface="+mj-lt"/>
                <a:cs typeface="Calibri" panose="020F0502020204030204" pitchFamily="34" charset="0"/>
              </a:rPr>
              <a:t>Bulger &amp; Davison, 2018, p.4).</a:t>
            </a:r>
          </a:p>
          <a:p>
            <a:pPr>
              <a:lnSpc>
                <a:spcPct val="90000"/>
              </a:lnSpc>
            </a:pPr>
            <a:r>
              <a:rPr lang="en-US" sz="2400" i="1" dirty="0">
                <a:latin typeface="+mj-lt"/>
                <a:cs typeface="Calibri" panose="020F0502020204030204" pitchFamily="34" charset="0"/>
              </a:rPr>
              <a:t>“I</a:t>
            </a:r>
            <a:r>
              <a:rPr lang="en-GB" sz="2400" i="1" dirty="0" err="1">
                <a:latin typeface="+mj-lt"/>
                <a:cs typeface="Calibri" panose="020F0502020204030204" pitchFamily="34" charset="0"/>
              </a:rPr>
              <a:t>ssues</a:t>
            </a:r>
            <a:r>
              <a:rPr lang="en-GB" sz="2400" i="1" dirty="0">
                <a:latin typeface="+mj-lt"/>
                <a:cs typeface="Calibri" panose="020F0502020204030204" pitchFamily="34" charset="0"/>
              </a:rPr>
              <a:t> of bias, truth and falsehood in news are well-established topics for media education. However, fake news is largely a manifestation of much broader problems, which apply to ‘real’ news as well. We need a more systematic conceptual approach; and while media literacy may provide part of the solution, we should beware of oversimplifying the problem, and underestimating the difficulty of the task”  </a:t>
            </a:r>
            <a:r>
              <a:rPr lang="en-GB" sz="2400" dirty="0">
                <a:latin typeface="+mj-lt"/>
                <a:cs typeface="Calibri" panose="020F0502020204030204" pitchFamily="34" charset="0"/>
              </a:rPr>
              <a:t>(Buckingham, 2019).</a:t>
            </a:r>
          </a:p>
          <a:p>
            <a:pPr>
              <a:lnSpc>
                <a:spcPct val="90000"/>
              </a:lnSpc>
            </a:pPr>
            <a:endParaRPr lang="en-US" sz="2400" i="1" dirty="0">
              <a:latin typeface="Calibri" panose="020F0502020204030204" pitchFamily="34" charset="0"/>
              <a:cs typeface="Calibri" panose="020F0502020204030204" pitchFamily="34" charset="0"/>
            </a:endParaRPr>
          </a:p>
          <a:p>
            <a:pPr>
              <a:lnSpc>
                <a:spcPct val="90000"/>
              </a:lnSpc>
            </a:pPr>
            <a:endParaRPr lang="en-US" sz="2400" dirty="0"/>
          </a:p>
          <a:p>
            <a:pPr>
              <a:lnSpc>
                <a:spcPct val="90000"/>
              </a:lnSpc>
            </a:pPr>
            <a:endParaRPr lang="en-US" sz="2400" dirty="0"/>
          </a:p>
          <a:p>
            <a:pPr>
              <a:lnSpc>
                <a:spcPct val="90000"/>
              </a:lnSpc>
            </a:pP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9121" y="54649"/>
            <a:ext cx="1899471" cy="1892539"/>
          </a:xfrm>
          <a:prstGeom prst="rect">
            <a:avLst/>
          </a:prstGeom>
        </p:spPr>
      </p:pic>
      <p:pic>
        <p:nvPicPr>
          <p:cNvPr id="7" name="Picture 6">
            <a:extLst>
              <a:ext uri="{FF2B5EF4-FFF2-40B4-BE49-F238E27FC236}">
                <a16:creationId xmlns:a16="http://schemas.microsoft.com/office/drawing/2014/main" xmlns="" id="{D812F8AD-8163-C94B-AB42-11FB1462012A}"/>
              </a:ext>
            </a:extLst>
          </p:cNvPr>
          <p:cNvPicPr>
            <a:picLocks noChangeAspect="1"/>
          </p:cNvPicPr>
          <p:nvPr/>
        </p:nvPicPr>
        <p:blipFill>
          <a:blip r:embed="rId4"/>
          <a:stretch>
            <a:fillRect/>
          </a:stretch>
        </p:blipFill>
        <p:spPr>
          <a:xfrm>
            <a:off x="9820089" y="54649"/>
            <a:ext cx="1684528" cy="1722468"/>
          </a:xfrm>
          <a:prstGeom prst="rect">
            <a:avLst/>
          </a:prstGeom>
        </p:spPr>
      </p:pic>
    </p:spTree>
    <p:extLst>
      <p:ext uri="{BB962C8B-B14F-4D97-AF65-F5344CB8AC3E}">
        <p14:creationId xmlns:p14="http://schemas.microsoft.com/office/powerpoint/2010/main" val="212215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BDAF91-94B4-1B43-906C-F794919C94C9}"/>
              </a:ext>
            </a:extLst>
          </p:cNvPr>
          <p:cNvSpPr>
            <a:spLocks noGrp="1"/>
          </p:cNvSpPr>
          <p:nvPr>
            <p:ph type="title"/>
          </p:nvPr>
        </p:nvSpPr>
        <p:spPr>
          <a:xfrm>
            <a:off x="5028172" y="370332"/>
            <a:ext cx="6092952" cy="1188720"/>
          </a:xfrm>
        </p:spPr>
        <p:txBody>
          <a:bodyPr>
            <a:normAutofit/>
          </a:bodyPr>
          <a:lstStyle/>
          <a:p>
            <a:r>
              <a:rPr lang="en-US" b="1"/>
              <a:t>The status of Fake news </a:t>
            </a:r>
            <a:r>
              <a:rPr lang="en-US" b="1" err="1"/>
              <a:t>i</a:t>
            </a:r>
            <a:endParaRPr lang="en-US" b="1"/>
          </a:p>
        </p:txBody>
      </p:sp>
      <p:pic>
        <p:nvPicPr>
          <p:cNvPr id="4" name="Picture 3">
            <a:extLst>
              <a:ext uri="{FF2B5EF4-FFF2-40B4-BE49-F238E27FC236}">
                <a16:creationId xmlns:a16="http://schemas.microsoft.com/office/drawing/2014/main" xmlns="" id="{C5CAF889-CBD2-5149-9558-F90940D25D7D}"/>
              </a:ext>
            </a:extLst>
          </p:cNvPr>
          <p:cNvPicPr>
            <a:picLocks noChangeAspect="1"/>
          </p:cNvPicPr>
          <p:nvPr/>
        </p:nvPicPr>
        <p:blipFill>
          <a:blip r:embed="rId3"/>
          <a:stretch>
            <a:fillRect/>
          </a:stretch>
        </p:blipFill>
        <p:spPr>
          <a:xfrm>
            <a:off x="1687594" y="964692"/>
            <a:ext cx="2252705" cy="2303442"/>
          </a:xfrm>
          <a:prstGeom prst="rect">
            <a:avLst/>
          </a:prstGeom>
          <a:ln w="31750" cap="sq">
            <a:solidFill>
              <a:srgbClr val="FFFFFF"/>
            </a:solidFill>
            <a:miter lim="800000"/>
          </a:ln>
        </p:spPr>
      </p:pic>
      <p:pic>
        <p:nvPicPr>
          <p:cNvPr id="5" name="Picture 4">
            <a:extLst>
              <a:ext uri="{FF2B5EF4-FFF2-40B4-BE49-F238E27FC236}">
                <a16:creationId xmlns:a16="http://schemas.microsoft.com/office/drawing/2014/main" xmlns="" id="{03BAF378-9A87-2149-A512-49A43B41AB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3802" y="3589868"/>
            <a:ext cx="2300287" cy="2294537"/>
          </a:xfrm>
          <a:prstGeom prst="rect">
            <a:avLst/>
          </a:prstGeom>
          <a:ln w="31750" cap="sq">
            <a:solidFill>
              <a:srgbClr val="FFFFFF"/>
            </a:solidFill>
            <a:miter lim="800000"/>
          </a:ln>
        </p:spPr>
      </p:pic>
      <p:sp>
        <p:nvSpPr>
          <p:cNvPr id="3" name="Content Placeholder 2">
            <a:extLst>
              <a:ext uri="{FF2B5EF4-FFF2-40B4-BE49-F238E27FC236}">
                <a16:creationId xmlns:a16="http://schemas.microsoft.com/office/drawing/2014/main" xmlns="" id="{F23FE2A5-266E-EE40-891B-E169935CD3A1}"/>
              </a:ext>
            </a:extLst>
          </p:cNvPr>
          <p:cNvSpPr>
            <a:spLocks noGrp="1"/>
          </p:cNvSpPr>
          <p:nvPr>
            <p:ph idx="1"/>
          </p:nvPr>
        </p:nvSpPr>
        <p:spPr>
          <a:xfrm>
            <a:off x="4439920" y="1656080"/>
            <a:ext cx="6918960" cy="4602479"/>
          </a:xfrm>
        </p:spPr>
        <p:txBody>
          <a:bodyPr>
            <a:normAutofit/>
          </a:bodyPr>
          <a:lstStyle/>
          <a:p>
            <a:pPr marL="0" indent="0">
              <a:lnSpc>
                <a:spcPct val="90000"/>
              </a:lnSpc>
              <a:buNone/>
            </a:pPr>
            <a:r>
              <a:rPr lang="en-GB" sz="1600" i="1" dirty="0">
                <a:cs typeface="Calibri" panose="020F0502020204030204" pitchFamily="34" charset="0"/>
              </a:rPr>
              <a:t>“We have always experienced propaganda and politically-aligned bias, which purports to be news, but this activity has taken on new forms and has been hugely magnified by information technology and the ubiquity of social media. In this environment, people are able to accept and give credence to information that reinforces their views, no matter how distorted or inaccurate, while dismissing content with which they do not agree as ‘fake news’</a:t>
            </a:r>
            <a:endParaRPr lang="en-GB" sz="1600" dirty="0">
              <a:cs typeface="Calibri" panose="020F0502020204030204" pitchFamily="34" charset="0"/>
            </a:endParaRPr>
          </a:p>
          <a:p>
            <a:pPr lvl="3">
              <a:lnSpc>
                <a:spcPct val="90000"/>
              </a:lnSpc>
            </a:pPr>
            <a:r>
              <a:rPr lang="en-US" dirty="0">
                <a:cs typeface="Calibri" panose="020F0502020204030204" pitchFamily="34" charset="0"/>
              </a:rPr>
              <a:t>- Disinformation and ‘Fake News’ Final Report, House of Commons Digital, Culture Media and Sport Committee, 18 February 2019</a:t>
            </a:r>
            <a:endParaRPr lang="en-GB" dirty="0">
              <a:cs typeface="Calibri" panose="020F0502020204030204" pitchFamily="34" charset="0"/>
            </a:endParaRPr>
          </a:p>
          <a:p>
            <a:pPr>
              <a:lnSpc>
                <a:spcPct val="90000"/>
              </a:lnSpc>
            </a:pPr>
            <a:r>
              <a:rPr lang="en-US" sz="1600" b="1" dirty="0">
                <a:cs typeface="Calibri" panose="020F0502020204030204" pitchFamily="34" charset="0"/>
              </a:rPr>
              <a:t>UK: </a:t>
            </a:r>
            <a:r>
              <a:rPr lang="en-US" sz="1600" dirty="0">
                <a:cs typeface="Calibri" panose="020F0502020204030204" pitchFamily="34" charset="0"/>
              </a:rPr>
              <a:t>	Calls for: a plurality of voices and human agency</a:t>
            </a:r>
          </a:p>
          <a:p>
            <a:pPr>
              <a:lnSpc>
                <a:spcPct val="90000"/>
              </a:lnSpc>
            </a:pPr>
            <a:r>
              <a:rPr lang="en-US" sz="1600" b="1" dirty="0">
                <a:cs typeface="Calibri" panose="020F0502020204030204" pitchFamily="34" charset="0"/>
              </a:rPr>
              <a:t>European Commission:</a:t>
            </a:r>
            <a:r>
              <a:rPr lang="en-US" sz="1600" dirty="0">
                <a:cs typeface="Calibri" panose="020F0502020204030204" pitchFamily="34" charset="0"/>
              </a:rPr>
              <a:t>	Trust enhancing techniques of news </a:t>
            </a:r>
            <a:r>
              <a:rPr lang="en-US" sz="1600" dirty="0" err="1">
                <a:cs typeface="Calibri" panose="020F0502020204030204" pitchFamily="34" charset="0"/>
              </a:rPr>
              <a:t>organisations</a:t>
            </a:r>
            <a:endParaRPr lang="en-US" sz="1600" dirty="0">
              <a:cs typeface="Calibri" panose="020F0502020204030204" pitchFamily="34" charset="0"/>
            </a:endParaRPr>
          </a:p>
          <a:p>
            <a:pPr>
              <a:lnSpc>
                <a:spcPct val="90000"/>
              </a:lnSpc>
            </a:pPr>
            <a:r>
              <a:rPr lang="en-US" sz="1600" b="1" dirty="0">
                <a:cs typeface="Calibri" panose="020F0502020204030204" pitchFamily="34" charset="0"/>
              </a:rPr>
              <a:t>Insider narratives </a:t>
            </a:r>
            <a:r>
              <a:rPr lang="en-US" sz="1600" dirty="0">
                <a:cs typeface="Calibri" panose="020F0502020204030204" pitchFamily="34" charset="0"/>
              </a:rPr>
              <a:t>that debate the place of journalism in society (</a:t>
            </a:r>
            <a:r>
              <a:rPr lang="en-US" sz="1600" dirty="0" err="1">
                <a:cs typeface="Calibri" panose="020F0502020204030204" pitchFamily="34" charset="0"/>
              </a:rPr>
              <a:t>Rusbridger</a:t>
            </a:r>
            <a:r>
              <a:rPr lang="en-US" sz="1600" dirty="0">
                <a:cs typeface="Calibri" panose="020F0502020204030204" pitchFamily="34" charset="0"/>
              </a:rPr>
              <a:t> </a:t>
            </a:r>
            <a:r>
              <a:rPr lang="en-US" sz="1600" i="1" dirty="0">
                <a:cs typeface="Calibri" panose="020F0502020204030204" pitchFamily="34" charset="0"/>
              </a:rPr>
              <a:t>et al</a:t>
            </a:r>
            <a:r>
              <a:rPr lang="en-US" sz="1600" dirty="0">
                <a:cs typeface="Calibri" panose="020F0502020204030204" pitchFamily="34" charset="0"/>
              </a:rPr>
              <a:t>)</a:t>
            </a:r>
          </a:p>
          <a:p>
            <a:pPr>
              <a:lnSpc>
                <a:spcPct val="90000"/>
              </a:lnSpc>
            </a:pPr>
            <a:r>
              <a:rPr lang="en-US" sz="1600" b="1" dirty="0">
                <a:cs typeface="Calibri" panose="020F0502020204030204" pitchFamily="34" charset="0"/>
              </a:rPr>
              <a:t>Academic critique </a:t>
            </a:r>
            <a:r>
              <a:rPr lang="en-US" sz="1600" dirty="0">
                <a:cs typeface="Calibri" panose="020F0502020204030204" pitchFamily="34" charset="0"/>
              </a:rPr>
              <a:t>of  liberal journalism’s self appointed ‘false respectability’ (Edwards &amp; Cromwell, 2018, </a:t>
            </a:r>
            <a:r>
              <a:rPr lang="en-US" sz="1600" dirty="0" err="1">
                <a:cs typeface="Calibri" panose="020F0502020204030204" pitchFamily="34" charset="0"/>
              </a:rPr>
              <a:t>p.xii</a:t>
            </a:r>
            <a:r>
              <a:rPr lang="en-US" sz="1600" dirty="0">
                <a:cs typeface="Calibri" panose="020F0502020204030204" pitchFamily="34" charset="0"/>
              </a:rPr>
              <a:t>)</a:t>
            </a: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endParaRPr lang="en-US" sz="1600" dirty="0">
              <a:latin typeface="Calibri" panose="020F0502020204030204" pitchFamily="34" charset="0"/>
              <a:cs typeface="Calibri" panose="020F0502020204030204" pitchFamily="34" charset="0"/>
            </a:endParaRPr>
          </a:p>
          <a:p>
            <a:pPr>
              <a:lnSpc>
                <a:spcPct val="90000"/>
              </a:lnSpc>
            </a:pPr>
            <a:endParaRPr lang="en-US" sz="1300" dirty="0"/>
          </a:p>
        </p:txBody>
      </p:sp>
    </p:spTree>
    <p:extLst>
      <p:ext uri="{BB962C8B-B14F-4D97-AF65-F5344CB8AC3E}">
        <p14:creationId xmlns:p14="http://schemas.microsoft.com/office/powerpoint/2010/main" val="2654685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96B35C-3730-3A4E-8DCC-33701083C110}"/>
              </a:ext>
            </a:extLst>
          </p:cNvPr>
          <p:cNvSpPr>
            <a:spLocks noGrp="1"/>
          </p:cNvSpPr>
          <p:nvPr>
            <p:ph type="title"/>
          </p:nvPr>
        </p:nvSpPr>
        <p:spPr>
          <a:xfrm>
            <a:off x="914400" y="775064"/>
            <a:ext cx="8395063" cy="1227908"/>
          </a:xfrm>
        </p:spPr>
        <p:txBody>
          <a:bodyPr/>
          <a:lstStyle/>
          <a:p>
            <a:r>
              <a:rPr lang="en-US" b="1"/>
              <a:t>The status of fake news II</a:t>
            </a:r>
          </a:p>
        </p:txBody>
      </p:sp>
      <p:sp>
        <p:nvSpPr>
          <p:cNvPr id="3" name="Content Placeholder 2">
            <a:extLst>
              <a:ext uri="{FF2B5EF4-FFF2-40B4-BE49-F238E27FC236}">
                <a16:creationId xmlns:a16="http://schemas.microsoft.com/office/drawing/2014/main" xmlns="" id="{01AD97D0-6357-9847-897E-FFEFC37B0BC8}"/>
              </a:ext>
            </a:extLst>
          </p:cNvPr>
          <p:cNvSpPr>
            <a:spLocks noGrp="1"/>
          </p:cNvSpPr>
          <p:nvPr>
            <p:ph idx="1"/>
          </p:nvPr>
        </p:nvSpPr>
        <p:spPr>
          <a:xfrm>
            <a:off x="2231135" y="2638044"/>
            <a:ext cx="7957893" cy="3849842"/>
          </a:xfrm>
        </p:spPr>
        <p:txBody>
          <a:bodyPr>
            <a:normAutofit/>
          </a:bodyPr>
          <a:lstStyle/>
          <a:p>
            <a:r>
              <a:rPr lang="en-GB" dirty="0"/>
              <a:t>“</a:t>
            </a:r>
            <a:r>
              <a:rPr lang="en-GB" i="1" dirty="0"/>
              <a:t>People (and not just children) may be inclined to believe it for quite complex reasons. And we can’t stop them believing it just by encouraging them to check the facts or think rationally about the issues … by no means all media use is rational. Where we decide to place our trust is as much to do with fantasy, emotion and desire, as with rational calculation” </a:t>
            </a:r>
            <a:r>
              <a:rPr lang="en-GB" dirty="0"/>
              <a:t>(Buckingham, 2017). </a:t>
            </a:r>
          </a:p>
          <a:p>
            <a:r>
              <a:rPr lang="en-GB" dirty="0"/>
              <a:t>Verification the concern of </a:t>
            </a:r>
            <a:r>
              <a:rPr lang="en-GB" u="sng" dirty="0"/>
              <a:t>everyone</a:t>
            </a:r>
            <a:r>
              <a:rPr lang="en-GB" dirty="0"/>
              <a:t> (Bradshaw, 2018).</a:t>
            </a:r>
          </a:p>
          <a:p>
            <a:r>
              <a:rPr lang="en-GB" dirty="0"/>
              <a:t>“</a:t>
            </a:r>
            <a:r>
              <a:rPr lang="en-GB" i="1" dirty="0"/>
              <a:t>re-imagining journalism education [could] provide a starting point for a re-imagined journalism practice that prioritises the human aspect of journalism as a craft?” </a:t>
            </a:r>
            <a:r>
              <a:rPr lang="en-GB" dirty="0"/>
              <a:t>(Fowler-Watt, forthcoming, 2019). </a:t>
            </a:r>
          </a:p>
          <a:p>
            <a:r>
              <a:rPr lang="en-GB" i="1" dirty="0"/>
              <a:t>“fighting back is mission central”</a:t>
            </a:r>
            <a:r>
              <a:rPr lang="en-GB" dirty="0"/>
              <a:t> in the quest for </a:t>
            </a:r>
            <a:r>
              <a:rPr lang="en-GB" i="1" dirty="0"/>
              <a:t>“verifiable information in the public interest” (</a:t>
            </a:r>
            <a:r>
              <a:rPr lang="en-GB" dirty="0"/>
              <a:t>Reuters Institute, 2018).</a:t>
            </a:r>
          </a:p>
          <a:p>
            <a:endParaRPr lang="en-GB" dirty="0"/>
          </a:p>
          <a:p>
            <a:endParaRPr lang="en-US" dirty="0"/>
          </a:p>
        </p:txBody>
      </p:sp>
      <p:pic>
        <p:nvPicPr>
          <p:cNvPr id="4" name="Picture 3">
            <a:extLst>
              <a:ext uri="{FF2B5EF4-FFF2-40B4-BE49-F238E27FC236}">
                <a16:creationId xmlns:a16="http://schemas.microsoft.com/office/drawing/2014/main" xmlns="" id="{D52B2AC0-0C02-AD4B-B85A-0C2E64147F29}"/>
              </a:ext>
            </a:extLst>
          </p:cNvPr>
          <p:cNvPicPr>
            <a:picLocks noChangeAspect="1"/>
          </p:cNvPicPr>
          <p:nvPr/>
        </p:nvPicPr>
        <p:blipFill>
          <a:blip r:embed="rId3"/>
          <a:stretch>
            <a:fillRect/>
          </a:stretch>
        </p:blipFill>
        <p:spPr>
          <a:xfrm>
            <a:off x="9569167" y="195944"/>
            <a:ext cx="2333591" cy="2386148"/>
          </a:xfrm>
          <a:prstGeom prst="rect">
            <a:avLst/>
          </a:prstGeom>
        </p:spPr>
      </p:pic>
      <p:sp>
        <p:nvSpPr>
          <p:cNvPr id="5" name="TextBox 4">
            <a:extLst>
              <a:ext uri="{FF2B5EF4-FFF2-40B4-BE49-F238E27FC236}">
                <a16:creationId xmlns:a16="http://schemas.microsoft.com/office/drawing/2014/main" xmlns="" id="{BE77E9EC-F0F1-BF43-BC39-6B7D88FD3C94}"/>
              </a:ext>
            </a:extLst>
          </p:cNvPr>
          <p:cNvSpPr txBox="1"/>
          <p:nvPr/>
        </p:nvSpPr>
        <p:spPr>
          <a:xfrm>
            <a:off x="1358537" y="2135842"/>
            <a:ext cx="5643154" cy="369332"/>
          </a:xfrm>
          <a:prstGeom prst="rect">
            <a:avLst/>
          </a:prstGeom>
          <a:noFill/>
        </p:spPr>
        <p:txBody>
          <a:bodyPr wrap="square" rtlCol="0">
            <a:spAutoFit/>
          </a:bodyPr>
          <a:lstStyle/>
          <a:p>
            <a:r>
              <a:rPr lang="en-US"/>
              <a:t>Fake as an ‘</a:t>
            </a:r>
            <a:r>
              <a:rPr lang="en-US" b="1" i="1"/>
              <a:t>omnipresent feature’ </a:t>
            </a:r>
            <a:r>
              <a:rPr lang="en-US"/>
              <a:t>(</a:t>
            </a:r>
            <a:r>
              <a:rPr lang="en-US" i="1"/>
              <a:t>Excursions</a:t>
            </a:r>
            <a:r>
              <a:rPr lang="en-US"/>
              <a:t> journal, 9.1)</a:t>
            </a:r>
          </a:p>
        </p:txBody>
      </p:sp>
      <p:pic>
        <p:nvPicPr>
          <p:cNvPr id="6" name="Picture 5">
            <a:extLst>
              <a:ext uri="{FF2B5EF4-FFF2-40B4-BE49-F238E27FC236}">
                <a16:creationId xmlns:a16="http://schemas.microsoft.com/office/drawing/2014/main" xmlns="" id="{A736D0B3-C2EB-D24D-AAA2-FC9DD57205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320" y="3294861"/>
            <a:ext cx="1847815" cy="1843196"/>
          </a:xfrm>
          <a:prstGeom prst="rect">
            <a:avLst/>
          </a:prstGeom>
        </p:spPr>
      </p:pic>
    </p:spTree>
    <p:extLst>
      <p:ext uri="{BB962C8B-B14F-4D97-AF65-F5344CB8AC3E}">
        <p14:creationId xmlns:p14="http://schemas.microsoft.com/office/powerpoint/2010/main" val="294604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A7FD0-D762-B244-9796-0E8CCC8CFB71}"/>
              </a:ext>
            </a:extLst>
          </p:cNvPr>
          <p:cNvSpPr>
            <a:spLocks noGrp="1"/>
          </p:cNvSpPr>
          <p:nvPr>
            <p:ph type="title"/>
          </p:nvPr>
        </p:nvSpPr>
        <p:spPr>
          <a:xfrm>
            <a:off x="985810" y="210749"/>
            <a:ext cx="7348293" cy="947491"/>
          </a:xfrm>
        </p:spPr>
        <p:txBody>
          <a:bodyPr/>
          <a:lstStyle/>
          <a:p>
            <a:r>
              <a:rPr lang="en-US" b="1"/>
              <a:t>The role of media literacy</a:t>
            </a:r>
          </a:p>
        </p:txBody>
      </p:sp>
      <p:sp>
        <p:nvSpPr>
          <p:cNvPr id="3" name="Content Placeholder 2">
            <a:extLst>
              <a:ext uri="{FF2B5EF4-FFF2-40B4-BE49-F238E27FC236}">
                <a16:creationId xmlns:a16="http://schemas.microsoft.com/office/drawing/2014/main" xmlns="" id="{2A24CF87-6362-2345-B6AA-F60F5B11E7F8}"/>
              </a:ext>
            </a:extLst>
          </p:cNvPr>
          <p:cNvSpPr>
            <a:spLocks noGrp="1"/>
          </p:cNvSpPr>
          <p:nvPr>
            <p:ph idx="1"/>
          </p:nvPr>
        </p:nvSpPr>
        <p:spPr>
          <a:xfrm>
            <a:off x="609600" y="3096917"/>
            <a:ext cx="8309527" cy="3434511"/>
          </a:xfrm>
        </p:spPr>
        <p:txBody>
          <a:bodyPr>
            <a:normAutofit/>
          </a:bodyPr>
          <a:lstStyle/>
          <a:p>
            <a:pPr lvl="0"/>
            <a:r>
              <a:rPr lang="en-GB" sz="2400" b="1" dirty="0" smtClean="0"/>
              <a:t>Access</a:t>
            </a:r>
            <a:endParaRPr lang="en-GB" sz="2400" dirty="0" smtClean="0"/>
          </a:p>
          <a:p>
            <a:pPr lvl="0"/>
            <a:r>
              <a:rPr lang="en-GB" sz="2400" b="1" dirty="0" smtClean="0"/>
              <a:t>Analysis </a:t>
            </a:r>
            <a:r>
              <a:rPr lang="en-GB" sz="2400" b="1" dirty="0"/>
              <a:t>and </a:t>
            </a:r>
            <a:r>
              <a:rPr lang="en-GB" sz="2400" b="1" dirty="0" smtClean="0"/>
              <a:t>evaluation</a:t>
            </a:r>
            <a:r>
              <a:rPr lang="en-GB" sz="2400" dirty="0" smtClean="0"/>
              <a:t>. </a:t>
            </a:r>
            <a:endParaRPr lang="en-GB" sz="2400" dirty="0"/>
          </a:p>
          <a:p>
            <a:pPr lvl="0"/>
            <a:r>
              <a:rPr lang="en-GB" sz="2400" b="1" dirty="0" smtClean="0"/>
              <a:t>Creation</a:t>
            </a:r>
            <a:r>
              <a:rPr lang="en-GB" sz="2400" dirty="0" smtClean="0"/>
              <a:t>. </a:t>
            </a:r>
            <a:endParaRPr lang="en-GB" sz="2400" dirty="0"/>
          </a:p>
          <a:p>
            <a:pPr lvl="0"/>
            <a:r>
              <a:rPr lang="en-GB" sz="2400" b="1" dirty="0" smtClean="0"/>
              <a:t>Reflection</a:t>
            </a:r>
          </a:p>
          <a:p>
            <a:pPr lvl="0"/>
            <a:r>
              <a:rPr lang="en-GB" sz="2400" b="1" dirty="0" smtClean="0"/>
              <a:t>Action/agenc</a:t>
            </a:r>
            <a:r>
              <a:rPr lang="en-GB" sz="2400" dirty="0" smtClean="0"/>
              <a:t>y</a:t>
            </a:r>
          </a:p>
          <a:p>
            <a:pPr lvl="0"/>
            <a:r>
              <a:rPr lang="en-GB" dirty="0"/>
              <a:t> </a:t>
            </a:r>
            <a:r>
              <a:rPr lang="en-GB" dirty="0" smtClean="0"/>
              <a:t>     </a:t>
            </a:r>
            <a:r>
              <a:rPr lang="en-GB" sz="2000" dirty="0" smtClean="0"/>
              <a:t>Key </a:t>
            </a:r>
            <a:r>
              <a:rPr lang="en-GB" sz="2000" dirty="0"/>
              <a:t>competencies devised by UNESCO/EU (see McDougall et al, 2018)</a:t>
            </a:r>
          </a:p>
          <a:p>
            <a:endParaRPr lang="en-US" sz="2000" dirty="0"/>
          </a:p>
        </p:txBody>
      </p:sp>
      <p:pic>
        <p:nvPicPr>
          <p:cNvPr id="4" name="Picture 3">
            <a:extLst>
              <a:ext uri="{FF2B5EF4-FFF2-40B4-BE49-F238E27FC236}">
                <a16:creationId xmlns:a16="http://schemas.microsoft.com/office/drawing/2014/main" xmlns="" id="{5BBE0A87-653B-0A4A-A62A-F6D5D2966C54}"/>
              </a:ext>
            </a:extLst>
          </p:cNvPr>
          <p:cNvPicPr>
            <a:picLocks noChangeAspect="1"/>
          </p:cNvPicPr>
          <p:nvPr/>
        </p:nvPicPr>
        <p:blipFill>
          <a:blip r:embed="rId3"/>
          <a:stretch>
            <a:fillRect/>
          </a:stretch>
        </p:blipFill>
        <p:spPr>
          <a:xfrm>
            <a:off x="9316618" y="210749"/>
            <a:ext cx="2333591" cy="2386148"/>
          </a:xfrm>
          <a:prstGeom prst="rect">
            <a:avLst/>
          </a:prstGeom>
        </p:spPr>
      </p:pic>
      <p:sp>
        <p:nvSpPr>
          <p:cNvPr id="6" name="TextBox 5">
            <a:extLst>
              <a:ext uri="{FF2B5EF4-FFF2-40B4-BE49-F238E27FC236}">
                <a16:creationId xmlns:a16="http://schemas.microsoft.com/office/drawing/2014/main" xmlns="" id="{A2D54679-7CBF-2048-BFBE-862F6D58BCBE}"/>
              </a:ext>
            </a:extLst>
          </p:cNvPr>
          <p:cNvSpPr txBox="1"/>
          <p:nvPr/>
        </p:nvSpPr>
        <p:spPr>
          <a:xfrm>
            <a:off x="1111021" y="1342749"/>
            <a:ext cx="7808106" cy="1569660"/>
          </a:xfrm>
          <a:prstGeom prst="rect">
            <a:avLst/>
          </a:prstGeom>
          <a:noFill/>
        </p:spPr>
        <p:txBody>
          <a:bodyPr wrap="square" rtlCol="0">
            <a:spAutoFit/>
          </a:bodyPr>
          <a:lstStyle/>
          <a:p>
            <a:r>
              <a:rPr lang="en-GB" sz="2400" dirty="0"/>
              <a:t>A civic purpose: </a:t>
            </a:r>
            <a:r>
              <a:rPr lang="en-GB" sz="2400" b="1" i="1" dirty="0"/>
              <a:t>“re-imagine media literacies as guided by a set of value constructs that support being in the world with others, and that advocates for social reform, change, and justice</a:t>
            </a:r>
            <a:r>
              <a:rPr lang="en-GB" sz="2400" dirty="0"/>
              <a:t>” (</a:t>
            </a:r>
            <a:r>
              <a:rPr lang="en-GB" sz="2400" dirty="0" err="1"/>
              <a:t>Mihailidis</a:t>
            </a:r>
            <a:r>
              <a:rPr lang="en-GB" sz="2400" dirty="0"/>
              <a:t>, 2018, </a:t>
            </a:r>
            <a:r>
              <a:rPr lang="en-GB" sz="2400" dirty="0" err="1"/>
              <a:t>p.xi</a:t>
            </a:r>
            <a:r>
              <a:rPr lang="en-GB" sz="2400" dirty="0"/>
              <a:t>). </a:t>
            </a:r>
          </a:p>
        </p:txBody>
      </p:sp>
      <p:pic>
        <p:nvPicPr>
          <p:cNvPr id="7" name="Picture 6">
            <a:extLst>
              <a:ext uri="{FF2B5EF4-FFF2-40B4-BE49-F238E27FC236}">
                <a16:creationId xmlns:a16="http://schemas.microsoft.com/office/drawing/2014/main" xmlns="" id="{046F1F48-5EC1-AD49-89C6-1EB1C8B622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5663" y="4008964"/>
            <a:ext cx="2179570" cy="2174122"/>
          </a:xfrm>
          <a:prstGeom prst="rect">
            <a:avLst/>
          </a:prstGeom>
        </p:spPr>
      </p:pic>
    </p:spTree>
    <p:extLst>
      <p:ext uri="{BB962C8B-B14F-4D97-AF65-F5344CB8AC3E}">
        <p14:creationId xmlns:p14="http://schemas.microsoft.com/office/powerpoint/2010/main" val="2227487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53609-4391-4A4C-8063-70E8B354999D}"/>
              </a:ext>
            </a:extLst>
          </p:cNvPr>
          <p:cNvSpPr>
            <a:spLocks noGrp="1"/>
          </p:cNvSpPr>
          <p:nvPr>
            <p:ph type="title"/>
          </p:nvPr>
        </p:nvSpPr>
        <p:spPr>
          <a:xfrm>
            <a:off x="748937" y="670561"/>
            <a:ext cx="8334103" cy="1358538"/>
          </a:xfrm>
        </p:spPr>
        <p:txBody>
          <a:bodyPr/>
          <a:lstStyle/>
          <a:p>
            <a:r>
              <a:rPr lang="en-US" b="1"/>
              <a:t>Media literacy vs fake news workshop: A question of Trust</a:t>
            </a:r>
          </a:p>
        </p:txBody>
      </p:sp>
      <p:sp>
        <p:nvSpPr>
          <p:cNvPr id="3" name="Content Placeholder 2">
            <a:extLst>
              <a:ext uri="{FF2B5EF4-FFF2-40B4-BE49-F238E27FC236}">
                <a16:creationId xmlns:a16="http://schemas.microsoft.com/office/drawing/2014/main" xmlns="" id="{C463050F-EDC8-0E4B-A3D1-BB9A9C2D0B97}"/>
              </a:ext>
            </a:extLst>
          </p:cNvPr>
          <p:cNvSpPr>
            <a:spLocks noGrp="1"/>
          </p:cNvSpPr>
          <p:nvPr>
            <p:ph idx="1"/>
          </p:nvPr>
        </p:nvSpPr>
        <p:spPr>
          <a:xfrm>
            <a:off x="470263" y="2333897"/>
            <a:ext cx="8872481" cy="3406130"/>
          </a:xfrm>
        </p:spPr>
        <p:txBody>
          <a:bodyPr>
            <a:normAutofit/>
          </a:bodyPr>
          <a:lstStyle/>
          <a:p>
            <a:r>
              <a:rPr lang="en-GB" i="1"/>
              <a:t>“If only people trusted journalism more, society would have a system in place for dealing with fake news” </a:t>
            </a:r>
            <a:r>
              <a:rPr lang="en-GB"/>
              <a:t>(</a:t>
            </a:r>
            <a:r>
              <a:rPr lang="en-GB" err="1"/>
              <a:t>Rusbridger</a:t>
            </a:r>
            <a:r>
              <a:rPr lang="en-GB"/>
              <a:t>, 2018, p.373). </a:t>
            </a:r>
          </a:p>
          <a:p>
            <a:r>
              <a:rPr lang="en-GB"/>
              <a:t>Fear narratives escalate (Trump election, Brexit)</a:t>
            </a:r>
          </a:p>
          <a:p>
            <a:r>
              <a:rPr lang="en-GB"/>
              <a:t>Trust levels spiral, indifference, lack of awareness hold sway (Sopel, 2017)</a:t>
            </a:r>
          </a:p>
          <a:p>
            <a:r>
              <a:rPr lang="en-GB"/>
              <a:t>Truth and reason as an endangered species (</a:t>
            </a:r>
            <a:r>
              <a:rPr lang="en-GB" err="1"/>
              <a:t>Kakutani</a:t>
            </a:r>
            <a:r>
              <a:rPr lang="en-GB"/>
              <a:t>, 2018)</a:t>
            </a:r>
          </a:p>
          <a:p>
            <a:r>
              <a:rPr lang="en-GB"/>
              <a:t>Trust fraught with assumptions</a:t>
            </a:r>
          </a:p>
          <a:p>
            <a:r>
              <a:rPr lang="en-GB"/>
              <a:t>Tensions between journalism (verification/transparency) and media educators (solutionism).</a:t>
            </a:r>
          </a:p>
          <a:p>
            <a:endParaRPr lang="en-US"/>
          </a:p>
        </p:txBody>
      </p:sp>
      <p:pic>
        <p:nvPicPr>
          <p:cNvPr id="4" name="Picture 3">
            <a:extLst>
              <a:ext uri="{FF2B5EF4-FFF2-40B4-BE49-F238E27FC236}">
                <a16:creationId xmlns:a16="http://schemas.microsoft.com/office/drawing/2014/main" xmlns="" id="{6841BC36-F3E1-DC41-BFB4-2938AAED8230}"/>
              </a:ext>
            </a:extLst>
          </p:cNvPr>
          <p:cNvPicPr>
            <a:picLocks noChangeAspect="1"/>
          </p:cNvPicPr>
          <p:nvPr/>
        </p:nvPicPr>
        <p:blipFill>
          <a:blip r:embed="rId3"/>
          <a:stretch>
            <a:fillRect/>
          </a:stretch>
        </p:blipFill>
        <p:spPr>
          <a:xfrm>
            <a:off x="9450977" y="383178"/>
            <a:ext cx="2439953" cy="2494905"/>
          </a:xfrm>
          <a:prstGeom prst="rect">
            <a:avLst/>
          </a:prstGeom>
        </p:spPr>
      </p:pic>
      <p:sp>
        <p:nvSpPr>
          <p:cNvPr id="6" name="TextBox 5">
            <a:extLst>
              <a:ext uri="{FF2B5EF4-FFF2-40B4-BE49-F238E27FC236}">
                <a16:creationId xmlns:a16="http://schemas.microsoft.com/office/drawing/2014/main" xmlns="" id="{446A1752-BA62-7045-A3CE-2832680FF7F8}"/>
              </a:ext>
            </a:extLst>
          </p:cNvPr>
          <p:cNvSpPr txBox="1"/>
          <p:nvPr/>
        </p:nvSpPr>
        <p:spPr>
          <a:xfrm>
            <a:off x="2550835" y="5306161"/>
            <a:ext cx="7882034" cy="1477328"/>
          </a:xfrm>
          <a:prstGeom prst="rect">
            <a:avLst/>
          </a:prstGeom>
          <a:noFill/>
        </p:spPr>
        <p:txBody>
          <a:bodyPr wrap="square" rtlCol="0">
            <a:spAutoFit/>
          </a:bodyPr>
          <a:lstStyle/>
          <a:p>
            <a:pPr lvl="0"/>
            <a:r>
              <a:rPr lang="en-GB" i="1"/>
              <a:t>Trust refers to a relationship </a:t>
            </a:r>
            <a:endParaRPr lang="en-GB"/>
          </a:p>
          <a:p>
            <a:pPr lvl="0"/>
            <a:r>
              <a:rPr lang="en-GB" i="1"/>
              <a:t>Trust is an action (in a process) </a:t>
            </a:r>
            <a:endParaRPr lang="en-GB"/>
          </a:p>
          <a:p>
            <a:pPr lvl="0"/>
            <a:r>
              <a:rPr lang="en-GB" i="1"/>
              <a:t>Trust needs preconditions </a:t>
            </a:r>
            <a:endParaRPr lang="en-GB"/>
          </a:p>
          <a:p>
            <a:pPr lvl="0"/>
            <a:r>
              <a:rPr lang="en-GB" i="1"/>
              <a:t>Trust is limited (to a subject, specific matter)</a:t>
            </a:r>
            <a:endParaRPr lang="en-GB"/>
          </a:p>
          <a:p>
            <a:pPr lvl="6"/>
            <a:r>
              <a:rPr lang="en-GB"/>
              <a:t>-	(</a:t>
            </a:r>
            <a:r>
              <a:rPr lang="en-GB" err="1"/>
              <a:t>Blobaum</a:t>
            </a:r>
            <a:r>
              <a:rPr lang="en-GB"/>
              <a:t>, 2014)</a:t>
            </a:r>
          </a:p>
        </p:txBody>
      </p:sp>
      <p:pic>
        <p:nvPicPr>
          <p:cNvPr id="7" name="Picture 6">
            <a:extLst>
              <a:ext uri="{FF2B5EF4-FFF2-40B4-BE49-F238E27FC236}">
                <a16:creationId xmlns:a16="http://schemas.microsoft.com/office/drawing/2014/main" xmlns="" id="{05D0F5E3-FE4D-C441-80B8-B3878657BE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0977" y="4287637"/>
            <a:ext cx="2406560" cy="2400545"/>
          </a:xfrm>
          <a:prstGeom prst="rect">
            <a:avLst/>
          </a:prstGeom>
        </p:spPr>
      </p:pic>
    </p:spTree>
    <p:extLst>
      <p:ext uri="{BB962C8B-B14F-4D97-AF65-F5344CB8AC3E}">
        <p14:creationId xmlns:p14="http://schemas.microsoft.com/office/powerpoint/2010/main" val="4204324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28F821-F90E-BD4F-BDB7-A25E59AC1200}"/>
              </a:ext>
            </a:extLst>
          </p:cNvPr>
          <p:cNvSpPr>
            <a:spLocks noGrp="1"/>
          </p:cNvSpPr>
          <p:nvPr>
            <p:ph type="title"/>
          </p:nvPr>
        </p:nvSpPr>
        <p:spPr>
          <a:xfrm>
            <a:off x="4945888" y="370332"/>
            <a:ext cx="6092952" cy="1188720"/>
          </a:xfrm>
        </p:spPr>
        <p:txBody>
          <a:bodyPr>
            <a:normAutofit/>
          </a:bodyPr>
          <a:lstStyle/>
          <a:p>
            <a:r>
              <a:rPr lang="en-US" b="1"/>
              <a:t>A question of trust</a:t>
            </a:r>
          </a:p>
        </p:txBody>
      </p:sp>
      <p:pic>
        <p:nvPicPr>
          <p:cNvPr id="4" name="Picture 3">
            <a:extLst>
              <a:ext uri="{FF2B5EF4-FFF2-40B4-BE49-F238E27FC236}">
                <a16:creationId xmlns:a16="http://schemas.microsoft.com/office/drawing/2014/main" xmlns="" id="{3009F517-3F54-934B-AEF9-0F28099BFDB9}"/>
              </a:ext>
            </a:extLst>
          </p:cNvPr>
          <p:cNvPicPr>
            <a:picLocks noChangeAspect="1"/>
          </p:cNvPicPr>
          <p:nvPr/>
        </p:nvPicPr>
        <p:blipFill>
          <a:blip r:embed="rId3"/>
          <a:stretch>
            <a:fillRect/>
          </a:stretch>
        </p:blipFill>
        <p:spPr>
          <a:xfrm>
            <a:off x="1687594" y="964692"/>
            <a:ext cx="2252705" cy="2303442"/>
          </a:xfrm>
          <a:prstGeom prst="rect">
            <a:avLst/>
          </a:prstGeom>
          <a:ln w="31750" cap="sq">
            <a:solidFill>
              <a:srgbClr val="FFFFFF"/>
            </a:solidFill>
            <a:miter lim="800000"/>
          </a:ln>
        </p:spPr>
      </p:pic>
      <p:pic>
        <p:nvPicPr>
          <p:cNvPr id="5" name="Picture 4">
            <a:extLst>
              <a:ext uri="{FF2B5EF4-FFF2-40B4-BE49-F238E27FC236}">
                <a16:creationId xmlns:a16="http://schemas.microsoft.com/office/drawing/2014/main" xmlns="" id="{73C383AF-8EDA-9844-9684-98DD2331C8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3802" y="3589868"/>
            <a:ext cx="2300287" cy="2294537"/>
          </a:xfrm>
          <a:prstGeom prst="rect">
            <a:avLst/>
          </a:prstGeom>
          <a:ln w="31750" cap="sq">
            <a:solidFill>
              <a:srgbClr val="FFFFFF"/>
            </a:solidFill>
            <a:miter lim="800000"/>
          </a:ln>
        </p:spPr>
      </p:pic>
      <p:sp>
        <p:nvSpPr>
          <p:cNvPr id="3" name="Content Placeholder 2">
            <a:extLst>
              <a:ext uri="{FF2B5EF4-FFF2-40B4-BE49-F238E27FC236}">
                <a16:creationId xmlns:a16="http://schemas.microsoft.com/office/drawing/2014/main" xmlns="" id="{EF7D33F4-A9D5-FF4E-9F12-E404FB99D8DF}"/>
              </a:ext>
            </a:extLst>
          </p:cNvPr>
          <p:cNvSpPr>
            <a:spLocks noGrp="1"/>
          </p:cNvSpPr>
          <p:nvPr>
            <p:ph idx="1"/>
          </p:nvPr>
        </p:nvSpPr>
        <p:spPr>
          <a:xfrm>
            <a:off x="4754880" y="1849120"/>
            <a:ext cx="6714309" cy="4839063"/>
          </a:xfrm>
        </p:spPr>
        <p:txBody>
          <a:bodyPr>
            <a:normAutofit/>
          </a:bodyPr>
          <a:lstStyle/>
          <a:p>
            <a:pPr>
              <a:lnSpc>
                <a:spcPct val="90000"/>
              </a:lnSpc>
            </a:pPr>
            <a:r>
              <a:rPr lang="en-US" b="1"/>
              <a:t>Aims:</a:t>
            </a:r>
          </a:p>
          <a:p>
            <a:pPr>
              <a:lnSpc>
                <a:spcPct val="90000"/>
              </a:lnSpc>
            </a:pPr>
            <a:r>
              <a:rPr lang="en-GB"/>
              <a:t>to draw up a checklist of factors that contribute to building trust</a:t>
            </a:r>
          </a:p>
          <a:p>
            <a:pPr lvl="0">
              <a:lnSpc>
                <a:spcPct val="90000"/>
              </a:lnSpc>
            </a:pPr>
            <a:r>
              <a:rPr lang="en-US"/>
              <a:t>to devise an overarching statement on trust and news</a:t>
            </a:r>
            <a:endParaRPr lang="en-GB"/>
          </a:p>
          <a:p>
            <a:pPr lvl="0">
              <a:lnSpc>
                <a:spcPct val="90000"/>
              </a:lnSpc>
            </a:pPr>
            <a:r>
              <a:rPr lang="en-US"/>
              <a:t>to make an innovative contribution to the toolkit as a group</a:t>
            </a:r>
            <a:endParaRPr lang="en-GB"/>
          </a:p>
          <a:p>
            <a:pPr>
              <a:lnSpc>
                <a:spcPct val="90000"/>
              </a:lnSpc>
            </a:pPr>
            <a:r>
              <a:rPr lang="en-US" b="1"/>
              <a:t> Through:</a:t>
            </a:r>
            <a:r>
              <a:rPr lang="en-GB" b="1"/>
              <a:t> </a:t>
            </a:r>
          </a:p>
          <a:p>
            <a:pPr lvl="0">
              <a:lnSpc>
                <a:spcPct val="90000"/>
              </a:lnSpc>
            </a:pPr>
            <a:r>
              <a:rPr lang="en-US" b="1"/>
              <a:t>defining</a:t>
            </a:r>
            <a:r>
              <a:rPr lang="en-US"/>
              <a:t> trust/distrust in relation to news sources – what is a trusted/distrusted source for news?</a:t>
            </a:r>
            <a:endParaRPr lang="en-GB"/>
          </a:p>
          <a:p>
            <a:pPr lvl="0">
              <a:lnSpc>
                <a:spcPct val="90000"/>
              </a:lnSpc>
            </a:pPr>
            <a:r>
              <a:rPr lang="en-US"/>
              <a:t>asking </a:t>
            </a:r>
            <a:r>
              <a:rPr lang="en-US" b="1"/>
              <a:t>why</a:t>
            </a:r>
            <a:r>
              <a:rPr lang="en-US"/>
              <a:t> we trust/distrust these sources?</a:t>
            </a:r>
            <a:endParaRPr lang="en-GB"/>
          </a:p>
          <a:p>
            <a:pPr lvl="0">
              <a:lnSpc>
                <a:spcPct val="90000"/>
              </a:lnSpc>
            </a:pPr>
            <a:r>
              <a:rPr lang="en-US"/>
              <a:t>questioning </a:t>
            </a:r>
            <a:r>
              <a:rPr lang="en-US" b="1"/>
              <a:t>how </a:t>
            </a:r>
            <a:r>
              <a:rPr lang="en-US"/>
              <a:t>we can trust/distrust them?</a:t>
            </a:r>
            <a:endParaRPr lang="en-GB"/>
          </a:p>
          <a:p>
            <a:pPr lvl="0">
              <a:lnSpc>
                <a:spcPct val="90000"/>
              </a:lnSpc>
            </a:pPr>
            <a:r>
              <a:rPr lang="en-US"/>
              <a:t>engaging in</a:t>
            </a:r>
            <a:r>
              <a:rPr lang="en-US" b="1"/>
              <a:t> critical evaluation of news values</a:t>
            </a:r>
            <a:r>
              <a:rPr lang="en-US"/>
              <a:t> in relation to trust in news e.g. impartiality</a:t>
            </a:r>
            <a:endParaRPr lang="en-GB"/>
          </a:p>
          <a:p>
            <a:pPr>
              <a:lnSpc>
                <a:spcPct val="90000"/>
              </a:lnSpc>
            </a:pPr>
            <a:r>
              <a:rPr lang="en-GB"/>
              <a:t> </a:t>
            </a:r>
            <a:r>
              <a:rPr lang="en-GB" b="1"/>
              <a:t>Concluding statement for checklist:</a:t>
            </a:r>
            <a:endParaRPr lang="en-GB"/>
          </a:p>
          <a:p>
            <a:pPr>
              <a:lnSpc>
                <a:spcPct val="90000"/>
              </a:lnSpc>
            </a:pPr>
            <a:r>
              <a:rPr lang="en-GB"/>
              <a:t>“</a:t>
            </a:r>
            <a:r>
              <a:rPr lang="en-GB" i="1"/>
              <a:t>in order to trust news media we need</a:t>
            </a:r>
            <a:r>
              <a:rPr lang="en-GB"/>
              <a:t> ….” OR “</a:t>
            </a:r>
            <a:r>
              <a:rPr lang="en-GB" i="1"/>
              <a:t>Trust in news means</a:t>
            </a:r>
            <a:r>
              <a:rPr lang="en-GB"/>
              <a:t> …”. </a:t>
            </a:r>
          </a:p>
          <a:p>
            <a:pPr marL="0" indent="0">
              <a:lnSpc>
                <a:spcPct val="90000"/>
              </a:lnSpc>
              <a:buNone/>
            </a:pPr>
            <a:endParaRPr lang="en-US" sz="1100"/>
          </a:p>
        </p:txBody>
      </p:sp>
    </p:spTree>
    <p:extLst>
      <p:ext uri="{BB962C8B-B14F-4D97-AF65-F5344CB8AC3E}">
        <p14:creationId xmlns:p14="http://schemas.microsoft.com/office/powerpoint/2010/main" val="610493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634AB-05BD-A649-95AF-6EF83CEB4359}"/>
              </a:ext>
            </a:extLst>
          </p:cNvPr>
          <p:cNvSpPr>
            <a:spLocks noGrp="1"/>
          </p:cNvSpPr>
          <p:nvPr>
            <p:ph type="title"/>
          </p:nvPr>
        </p:nvSpPr>
        <p:spPr>
          <a:xfrm>
            <a:off x="104503" y="130629"/>
            <a:ext cx="3823063" cy="3344091"/>
          </a:xfrm>
          <a:prstGeom prst="ellipse">
            <a:avLst/>
          </a:prstGeom>
        </p:spPr>
        <p:txBody>
          <a:bodyPr vert="horz" lIns="274320" tIns="182880" rIns="274320" bIns="182880" rtlCol="0" anchor="ctr" anchorCtr="1">
            <a:noAutofit/>
          </a:bodyPr>
          <a:lstStyle/>
          <a:p>
            <a:r>
              <a:rPr lang="en-US" sz="2400"/>
              <a:t>“</a:t>
            </a:r>
            <a:r>
              <a:rPr lang="en-US" sz="1600"/>
              <a:t>There is an inherent tendency for people to believe things that aren’t true so can we change human nature?” </a:t>
            </a:r>
            <a:br>
              <a:rPr lang="en-US" sz="1600"/>
            </a:br>
            <a:r>
              <a:rPr lang="en-US" sz="1600"/>
              <a:t>(media educator)</a:t>
            </a:r>
          </a:p>
        </p:txBody>
      </p:sp>
      <p:sp>
        <p:nvSpPr>
          <p:cNvPr id="19" name="Rectangle 18">
            <a:extLst>
              <a:ext uri="{FF2B5EF4-FFF2-40B4-BE49-F238E27FC236}">
                <a16:creationId xmlns:a16="http://schemas.microsoft.com/office/drawing/2014/main" xmlns="" id="{2F0F143B-3981-4FC2-BB15-0C58676334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9"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a:extLst>
              <a:ext uri="{FF2B5EF4-FFF2-40B4-BE49-F238E27FC236}">
                <a16:creationId xmlns:a16="http://schemas.microsoft.com/office/drawing/2014/main" xmlns="" id="{3088B925-C1DA-4847-9110-06DB77B0D078}"/>
              </a:ext>
            </a:extLst>
          </p:cNvPr>
          <p:cNvPicPr>
            <a:picLocks noGrp="1" noChangeAspect="1"/>
          </p:cNvPicPr>
          <p:nvPr>
            <p:ph idx="1"/>
          </p:nvPr>
        </p:nvPicPr>
        <p:blipFill>
          <a:blip r:embed="rId2"/>
          <a:stretch>
            <a:fillRect/>
          </a:stretch>
        </p:blipFill>
        <p:spPr>
          <a:xfrm>
            <a:off x="7898384" y="640080"/>
            <a:ext cx="2488182" cy="2544223"/>
          </a:xfrm>
          <a:prstGeom prst="rect">
            <a:avLst/>
          </a:prstGeom>
        </p:spPr>
      </p:pic>
      <p:pic>
        <p:nvPicPr>
          <p:cNvPr id="9" name="Picture 8">
            <a:extLst>
              <a:ext uri="{FF2B5EF4-FFF2-40B4-BE49-F238E27FC236}">
                <a16:creationId xmlns:a16="http://schemas.microsoft.com/office/drawing/2014/main" xmlns="" id="{6F8A4CD3-1ACF-514C-9717-41D1227238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0383" y="3671316"/>
            <a:ext cx="2344184" cy="2338324"/>
          </a:xfrm>
          <a:prstGeom prst="rect">
            <a:avLst/>
          </a:prstGeom>
        </p:spPr>
      </p:pic>
      <p:sp>
        <p:nvSpPr>
          <p:cNvPr id="11" name="Title 1">
            <a:extLst>
              <a:ext uri="{FF2B5EF4-FFF2-40B4-BE49-F238E27FC236}">
                <a16:creationId xmlns:a16="http://schemas.microsoft.com/office/drawing/2014/main" xmlns="" id="{A5910D5C-D869-654D-82A4-D4F1937A4790}"/>
              </a:ext>
            </a:extLst>
          </p:cNvPr>
          <p:cNvSpPr txBox="1">
            <a:spLocks/>
          </p:cNvSpPr>
          <p:nvPr/>
        </p:nvSpPr>
        <p:spPr bwMode="black">
          <a:xfrm>
            <a:off x="2316480" y="3474720"/>
            <a:ext cx="3692433" cy="3265715"/>
          </a:xfrm>
          <a:prstGeom prst="ellipse">
            <a:avLst/>
          </a:prstGeom>
          <a:solidFill>
            <a:srgbClr val="FFFFFF"/>
          </a:solidFill>
          <a:ln w="3175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800"/>
              <a:t>“Where does that leave you? …It is a really difficult question if you don’t trust anybody or anything”</a:t>
            </a:r>
          </a:p>
          <a:p>
            <a:r>
              <a:rPr lang="en-US" sz="1800"/>
              <a:t>(Buckingham)</a:t>
            </a:r>
          </a:p>
        </p:txBody>
      </p:sp>
      <p:sp>
        <p:nvSpPr>
          <p:cNvPr id="3" name="TextBox 2">
            <a:extLst>
              <a:ext uri="{FF2B5EF4-FFF2-40B4-BE49-F238E27FC236}">
                <a16:creationId xmlns:a16="http://schemas.microsoft.com/office/drawing/2014/main" xmlns="" id="{E8EF057C-7BE1-9042-8BFD-EB70ECE4FE75}"/>
              </a:ext>
            </a:extLst>
          </p:cNvPr>
          <p:cNvSpPr txBox="1"/>
          <p:nvPr/>
        </p:nvSpPr>
        <p:spPr>
          <a:xfrm>
            <a:off x="313510" y="3474720"/>
            <a:ext cx="1683298" cy="3139321"/>
          </a:xfrm>
          <a:prstGeom prst="rect">
            <a:avLst/>
          </a:prstGeom>
          <a:noFill/>
        </p:spPr>
        <p:txBody>
          <a:bodyPr wrap="square" rtlCol="0">
            <a:spAutoFit/>
          </a:bodyPr>
          <a:lstStyle/>
          <a:p>
            <a:r>
              <a:rPr lang="en-US"/>
              <a:t>“ Being young means being powerless .. [there is] no choice but to listen .. It’s good to consume diverse opinions on social media”</a:t>
            </a:r>
          </a:p>
          <a:p>
            <a:r>
              <a:rPr lang="en-US"/>
              <a:t>(student)</a:t>
            </a:r>
          </a:p>
        </p:txBody>
      </p:sp>
    </p:spTree>
    <p:extLst>
      <p:ext uri="{BB962C8B-B14F-4D97-AF65-F5344CB8AC3E}">
        <p14:creationId xmlns:p14="http://schemas.microsoft.com/office/powerpoint/2010/main" val="3247488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562</TotalTime>
  <Words>1874</Words>
  <Application>Microsoft Macintosh PowerPoint</Application>
  <PresentationFormat>Widescreen</PresentationFormat>
  <Paragraphs>204</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Gill Sans MT</vt:lpstr>
      <vt:lpstr>Times New Roman</vt:lpstr>
      <vt:lpstr>Arial</vt:lpstr>
      <vt:lpstr>Parcel</vt:lpstr>
      <vt:lpstr>Media literacy vs Fake news:  critical thinking, resilience and civic engagement</vt:lpstr>
      <vt:lpstr>   The Project: Media Literacy vs Fake News: Critical Thinking, Resilience &amp; Civic Engagement </vt:lpstr>
      <vt:lpstr>FIELD REVIEW - a disruptive age</vt:lpstr>
      <vt:lpstr>The status of Fake news i</vt:lpstr>
      <vt:lpstr>The status of fake news II</vt:lpstr>
      <vt:lpstr>The role of media literacy</vt:lpstr>
      <vt:lpstr>Media literacy vs fake news workshop: A question of Trust</vt:lpstr>
      <vt:lpstr>A question of trust</vt:lpstr>
      <vt:lpstr>“There is an inherent tendency for people to believe things that aren’t true so can we change human nature?”  (media educator)</vt:lpstr>
      <vt:lpstr>Contributions I</vt:lpstr>
      <vt:lpstr>Contributions II</vt:lpstr>
      <vt:lpstr>“In order to trust news media we need…”</vt:lpstr>
      <vt:lpstr> a resilience toolkit</vt:lpstr>
      <vt:lpstr>references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literacy vs Fake news: critical thinking, resilience and civic engagement</dc:title>
  <dc:creator>Karen Fowler-Watt</dc:creator>
  <cp:lastModifiedBy>Karen Fowler-Watt</cp:lastModifiedBy>
  <cp:revision>37</cp:revision>
  <dcterms:created xsi:type="dcterms:W3CDTF">2019-06-25T09:06:26Z</dcterms:created>
  <dcterms:modified xsi:type="dcterms:W3CDTF">2019-07-10T07:01:01Z</dcterms:modified>
</cp:coreProperties>
</file>